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6" r:id="rId2"/>
    <p:sldMasterId id="2147483650" r:id="rId3"/>
    <p:sldMasterId id="2147483651" r:id="rId4"/>
  </p:sldMasterIdLst>
  <p:notesMasterIdLst>
    <p:notesMasterId r:id="rId6"/>
  </p:notesMasterIdLst>
  <p:sldIdLst>
    <p:sldId id="256" r:id="rId5"/>
  </p:sldIdLst>
  <p:sldSz cx="42062400" cy="32918400"/>
  <p:notesSz cx="19304000" cy="30276800"/>
  <p:defaultTextStyle>
    <a:defPPr>
      <a:defRPr lang="en-US"/>
    </a:defPPr>
    <a:lvl1pPr algn="l" rtl="0" fontAlgn="base">
      <a:spcBef>
        <a:spcPct val="0"/>
      </a:spcBef>
      <a:spcAft>
        <a:spcPct val="0"/>
      </a:spcAft>
      <a:defRPr sz="2900" kern="1200">
        <a:solidFill>
          <a:schemeClr val="tx1"/>
        </a:solidFill>
        <a:latin typeface="Arial Narrow" pitchFamily="-110" charset="0"/>
        <a:ea typeface="ＭＳ Ｐゴシック" pitchFamily="-110" charset="-128"/>
        <a:cs typeface="+mn-cs"/>
      </a:defRPr>
    </a:lvl1pPr>
    <a:lvl2pPr marL="457200" algn="l" rtl="0" fontAlgn="base">
      <a:spcBef>
        <a:spcPct val="0"/>
      </a:spcBef>
      <a:spcAft>
        <a:spcPct val="0"/>
      </a:spcAft>
      <a:defRPr sz="2900" kern="1200">
        <a:solidFill>
          <a:schemeClr val="tx1"/>
        </a:solidFill>
        <a:latin typeface="Arial Narrow" pitchFamily="-110" charset="0"/>
        <a:ea typeface="ＭＳ Ｐゴシック" pitchFamily="-110" charset="-128"/>
        <a:cs typeface="+mn-cs"/>
      </a:defRPr>
    </a:lvl2pPr>
    <a:lvl3pPr marL="914400" algn="l" rtl="0" fontAlgn="base">
      <a:spcBef>
        <a:spcPct val="0"/>
      </a:spcBef>
      <a:spcAft>
        <a:spcPct val="0"/>
      </a:spcAft>
      <a:defRPr sz="2900" kern="1200">
        <a:solidFill>
          <a:schemeClr val="tx1"/>
        </a:solidFill>
        <a:latin typeface="Arial Narrow" pitchFamily="-110" charset="0"/>
        <a:ea typeface="ＭＳ Ｐゴシック" pitchFamily="-110" charset="-128"/>
        <a:cs typeface="+mn-cs"/>
      </a:defRPr>
    </a:lvl3pPr>
    <a:lvl4pPr marL="1371600" algn="l" rtl="0" fontAlgn="base">
      <a:spcBef>
        <a:spcPct val="0"/>
      </a:spcBef>
      <a:spcAft>
        <a:spcPct val="0"/>
      </a:spcAft>
      <a:defRPr sz="2900" kern="1200">
        <a:solidFill>
          <a:schemeClr val="tx1"/>
        </a:solidFill>
        <a:latin typeface="Arial Narrow" pitchFamily="-110" charset="0"/>
        <a:ea typeface="ＭＳ Ｐゴシック" pitchFamily="-110" charset="-128"/>
        <a:cs typeface="+mn-cs"/>
      </a:defRPr>
    </a:lvl4pPr>
    <a:lvl5pPr marL="1828800" algn="l" rtl="0" fontAlgn="base">
      <a:spcBef>
        <a:spcPct val="0"/>
      </a:spcBef>
      <a:spcAft>
        <a:spcPct val="0"/>
      </a:spcAft>
      <a:defRPr sz="2900" kern="1200">
        <a:solidFill>
          <a:schemeClr val="tx1"/>
        </a:solidFill>
        <a:latin typeface="Arial Narrow" pitchFamily="-110" charset="0"/>
        <a:ea typeface="ＭＳ Ｐゴシック" pitchFamily="-110" charset="-128"/>
        <a:cs typeface="+mn-cs"/>
      </a:defRPr>
    </a:lvl5pPr>
    <a:lvl6pPr marL="2286000" algn="l" defTabSz="914400" rtl="0" eaLnBrk="1" latinLnBrk="0" hangingPunct="1">
      <a:defRPr sz="2900" kern="1200">
        <a:solidFill>
          <a:schemeClr val="tx1"/>
        </a:solidFill>
        <a:latin typeface="Arial Narrow" pitchFamily="-110" charset="0"/>
        <a:ea typeface="ＭＳ Ｐゴシック" pitchFamily="-110" charset="-128"/>
        <a:cs typeface="+mn-cs"/>
      </a:defRPr>
    </a:lvl6pPr>
    <a:lvl7pPr marL="2743200" algn="l" defTabSz="914400" rtl="0" eaLnBrk="1" latinLnBrk="0" hangingPunct="1">
      <a:defRPr sz="2900" kern="1200">
        <a:solidFill>
          <a:schemeClr val="tx1"/>
        </a:solidFill>
        <a:latin typeface="Arial Narrow" pitchFamily="-110" charset="0"/>
        <a:ea typeface="ＭＳ Ｐゴシック" pitchFamily="-110" charset="-128"/>
        <a:cs typeface="+mn-cs"/>
      </a:defRPr>
    </a:lvl7pPr>
    <a:lvl8pPr marL="3200400" algn="l" defTabSz="914400" rtl="0" eaLnBrk="1" latinLnBrk="0" hangingPunct="1">
      <a:defRPr sz="2900" kern="1200">
        <a:solidFill>
          <a:schemeClr val="tx1"/>
        </a:solidFill>
        <a:latin typeface="Arial Narrow" pitchFamily="-110" charset="0"/>
        <a:ea typeface="ＭＳ Ｐゴシック" pitchFamily="-110" charset="-128"/>
        <a:cs typeface="+mn-cs"/>
      </a:defRPr>
    </a:lvl8pPr>
    <a:lvl9pPr marL="3657600" algn="l" defTabSz="914400" rtl="0" eaLnBrk="1" latinLnBrk="0" hangingPunct="1">
      <a:defRPr sz="2900" kern="1200">
        <a:solidFill>
          <a:schemeClr val="tx1"/>
        </a:solidFill>
        <a:latin typeface="Arial Narrow" pitchFamily="-110" charset="0"/>
        <a:ea typeface="ＭＳ Ｐゴシック" pitchFamily="-11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57575"/>
    <a:srgbClr val="14521A"/>
    <a:srgbClr val="006600"/>
    <a:srgbClr val="BCAEF0"/>
    <a:srgbClr val="F6F6F6"/>
    <a:srgbClr val="B0CF93"/>
    <a:srgbClr val="9CC5A2"/>
    <a:srgbClr val="BFDCE9"/>
    <a:srgbClr val="98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40" d="100"/>
          <a:sy n="40" d="100"/>
        </p:scale>
        <p:origin x="3186" y="-78"/>
      </p:cViewPr>
      <p:guideLst>
        <p:guide orient="horz" pos="3552"/>
        <p:guide orient="horz" pos="20285"/>
        <p:guide pos="419"/>
        <p:guide pos="6445"/>
        <p:guide pos="6936"/>
        <p:guide pos="12962"/>
        <p:guide pos="13445"/>
        <p:guide pos="19471"/>
        <p:guide pos="19969"/>
        <p:guide pos="259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0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8364538" cy="1514475"/>
          </a:xfrm>
          <a:prstGeom prst="rect">
            <a:avLst/>
          </a:prstGeom>
          <a:noFill/>
          <a:ln w="9525">
            <a:noFill/>
            <a:miter lim="800000"/>
            <a:headEnd/>
            <a:tailEnd/>
          </a:ln>
          <a:effectLst/>
        </p:spPr>
        <p:txBody>
          <a:bodyPr vert="horz" wrap="square" lIns="283318" tIns="141659" rIns="283318" bIns="141659" numCol="1" anchor="t" anchorCtr="0" compatLnSpc="1">
            <a:prstTxWarp prst="textNoShape">
              <a:avLst/>
            </a:prstTxWarp>
          </a:bodyPr>
          <a:lstStyle>
            <a:lvl1pPr>
              <a:defRPr sz="3700">
                <a:latin typeface="Arial" charset="0"/>
              </a:defRPr>
            </a:lvl1pPr>
          </a:lstStyle>
          <a:p>
            <a:pPr>
              <a:defRPr/>
            </a:pPr>
            <a:endParaRPr lang="en-US"/>
          </a:p>
        </p:txBody>
      </p:sp>
      <p:sp>
        <p:nvSpPr>
          <p:cNvPr id="150531" name="Rectangle 3"/>
          <p:cNvSpPr>
            <a:spLocks noGrp="1" noChangeArrowheads="1"/>
          </p:cNvSpPr>
          <p:nvPr>
            <p:ph type="dt" idx="1"/>
          </p:nvPr>
        </p:nvSpPr>
        <p:spPr bwMode="auto">
          <a:xfrm>
            <a:off x="10934700" y="0"/>
            <a:ext cx="8364538" cy="1514475"/>
          </a:xfrm>
          <a:prstGeom prst="rect">
            <a:avLst/>
          </a:prstGeom>
          <a:noFill/>
          <a:ln w="9525">
            <a:noFill/>
            <a:miter lim="800000"/>
            <a:headEnd/>
            <a:tailEnd/>
          </a:ln>
          <a:effectLst/>
        </p:spPr>
        <p:txBody>
          <a:bodyPr vert="horz" wrap="square" lIns="283318" tIns="141659" rIns="283318" bIns="141659" numCol="1" anchor="t" anchorCtr="0" compatLnSpc="1">
            <a:prstTxWarp prst="textNoShape">
              <a:avLst/>
            </a:prstTxWarp>
          </a:bodyPr>
          <a:lstStyle>
            <a:lvl1pPr algn="r">
              <a:defRPr sz="3700">
                <a:latin typeface="Arial"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2398713" y="2270125"/>
            <a:ext cx="14506575" cy="11353800"/>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1930400" y="14381163"/>
            <a:ext cx="15443200" cy="13625512"/>
          </a:xfrm>
          <a:prstGeom prst="rect">
            <a:avLst/>
          </a:prstGeom>
          <a:noFill/>
          <a:ln w="9525">
            <a:noFill/>
            <a:miter lim="800000"/>
            <a:headEnd/>
            <a:tailEnd/>
          </a:ln>
          <a:effectLst/>
        </p:spPr>
        <p:txBody>
          <a:bodyPr vert="horz" wrap="square" lIns="283318" tIns="141659" rIns="283318" bIns="1416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28757563"/>
            <a:ext cx="8364538" cy="1514475"/>
          </a:xfrm>
          <a:prstGeom prst="rect">
            <a:avLst/>
          </a:prstGeom>
          <a:noFill/>
          <a:ln w="9525">
            <a:noFill/>
            <a:miter lim="800000"/>
            <a:headEnd/>
            <a:tailEnd/>
          </a:ln>
          <a:effectLst/>
        </p:spPr>
        <p:txBody>
          <a:bodyPr vert="horz" wrap="square" lIns="283318" tIns="141659" rIns="283318" bIns="141659" numCol="1" anchor="b" anchorCtr="0" compatLnSpc="1">
            <a:prstTxWarp prst="textNoShape">
              <a:avLst/>
            </a:prstTxWarp>
          </a:bodyPr>
          <a:lstStyle>
            <a:lvl1pPr>
              <a:defRPr sz="3700">
                <a:latin typeface="Arial" charset="0"/>
              </a:defRPr>
            </a:lvl1pPr>
          </a:lstStyle>
          <a:p>
            <a:pPr>
              <a:defRPr/>
            </a:pPr>
            <a:endParaRPr lang="en-US"/>
          </a:p>
        </p:txBody>
      </p:sp>
      <p:sp>
        <p:nvSpPr>
          <p:cNvPr id="150535" name="Rectangle 7"/>
          <p:cNvSpPr>
            <a:spLocks noGrp="1" noChangeArrowheads="1"/>
          </p:cNvSpPr>
          <p:nvPr>
            <p:ph type="sldNum" sz="quarter" idx="5"/>
          </p:nvPr>
        </p:nvSpPr>
        <p:spPr bwMode="auto">
          <a:xfrm>
            <a:off x="10934700" y="28757563"/>
            <a:ext cx="8364538" cy="1514475"/>
          </a:xfrm>
          <a:prstGeom prst="rect">
            <a:avLst/>
          </a:prstGeom>
          <a:noFill/>
          <a:ln w="9525">
            <a:noFill/>
            <a:miter lim="800000"/>
            <a:headEnd/>
            <a:tailEnd/>
          </a:ln>
          <a:effectLst/>
        </p:spPr>
        <p:txBody>
          <a:bodyPr vert="horz" wrap="square" lIns="283318" tIns="141659" rIns="283318" bIns="141659" numCol="1" anchor="b" anchorCtr="0" compatLnSpc="1">
            <a:prstTxWarp prst="textNoShape">
              <a:avLst/>
            </a:prstTxWarp>
          </a:bodyPr>
          <a:lstStyle>
            <a:lvl1pPr algn="r">
              <a:defRPr sz="3700">
                <a:latin typeface="Arial" charset="0"/>
              </a:defRPr>
            </a:lvl1pPr>
          </a:lstStyle>
          <a:p>
            <a:pPr>
              <a:defRPr/>
            </a:pPr>
            <a:fld id="{E3D98556-B442-41B4-A8F2-059781BDC63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4397677C-8801-45A2-9A9C-BA7420C1957C}" type="slidenum">
              <a:rPr lang="en-US" smtClean="0"/>
              <a:pPr/>
              <a:t>1</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5289" y="10226676"/>
            <a:ext cx="35751824"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9056" y="18653127"/>
            <a:ext cx="2944429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218" y="23042566"/>
            <a:ext cx="25237744"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244218" y="2941641"/>
            <a:ext cx="25237744"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244218" y="25763539"/>
            <a:ext cx="25237744"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89986" y="1273178"/>
            <a:ext cx="10107876" cy="309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4833" y="1273178"/>
            <a:ext cx="30179102" cy="309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5289" y="10226676"/>
            <a:ext cx="35751824"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9056" y="18653127"/>
            <a:ext cx="29444290" cy="84137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9DF70D4-25AC-4DFD-BD11-C140390D6559}" type="datetime1">
              <a:rPr lang="en-US"/>
              <a:pPr>
                <a:defRPr/>
              </a:pPr>
              <a:t>8/27/2010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064A43-D2FA-47B7-80CA-8D37B8399AE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D27C94-6EC3-48FE-A7FC-9F6AA151124B}" type="datetime1">
              <a:rPr lang="en-US"/>
              <a:pPr>
                <a:defRPr/>
              </a:pPr>
              <a:t>8/27/2010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0290A2-477C-4959-BCF6-CE82134D74D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40" y="21153441"/>
            <a:ext cx="3575334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322640" y="13952538"/>
            <a:ext cx="35753345" cy="72009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4803E36-C52A-47D8-B066-440CAC72DA49}" type="datetime1">
              <a:rPr lang="en-US"/>
              <a:pPr>
                <a:defRPr/>
              </a:pPr>
              <a:t>8/27/2010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9DE7F2-BFAB-47E8-9EB9-8F8A9F2B089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02513" y="7680326"/>
            <a:ext cx="1885566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104227" y="7680326"/>
            <a:ext cx="1885566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71564DA-6363-439B-904B-90F119E001A2}" type="datetime1">
              <a:rPr lang="en-US"/>
              <a:pPr>
                <a:defRPr/>
              </a:pPr>
              <a:t>8/27/2010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760A4B-240D-4435-97AF-CBC0DE4A38D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2513" y="7369178"/>
            <a:ext cx="1858486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02513" y="10439401"/>
            <a:ext cx="1858486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420" y="7369178"/>
            <a:ext cx="18592469"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1367420" y="10439401"/>
            <a:ext cx="18592469"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14E6350-985D-4015-9511-5CA82FF6826B}" type="datetime1">
              <a:rPr lang="en-US"/>
              <a:pPr>
                <a:defRPr/>
              </a:pPr>
              <a:t>8/27/2010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13EB7B8-5224-400D-A261-7CD614F7E09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07547BB-E61E-47EB-AE56-BA4F2988DAE4}" type="datetime1">
              <a:rPr lang="en-US"/>
              <a:pPr>
                <a:defRPr/>
              </a:pPr>
              <a:t>8/27/2010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804B69-AF12-4DA0-9DC8-99BB5AA836D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E4340F-48C4-4C3B-95FB-41EBC8416603}" type="datetime1">
              <a:rPr lang="en-US"/>
              <a:pPr>
                <a:defRPr/>
              </a:pPr>
              <a:t>8/27/2010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AA5B93F-D7C8-4FC5-A635-558F67ACCB8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2512" y="1311275"/>
            <a:ext cx="13838238"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6445839" y="1311275"/>
            <a:ext cx="2351405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2512" y="6888163"/>
            <a:ext cx="13838238"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B13B92-EB79-4287-8054-FCCBA2470D55}" type="datetime1">
              <a:rPr lang="en-US"/>
              <a:pPr>
                <a:defRPr/>
              </a:pPr>
              <a:t>8/27/2010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5BC76F-60A8-4DBF-BB35-DCBC0E6A346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218" y="23042566"/>
            <a:ext cx="25237744"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244218" y="2941641"/>
            <a:ext cx="25237744" cy="1975008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244218" y="25763539"/>
            <a:ext cx="25237744"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29DC15-F5B9-46DB-8458-18C44751C5AE}" type="datetime1">
              <a:rPr lang="en-US"/>
              <a:pPr>
                <a:defRPr/>
              </a:pPr>
              <a:t>8/27/2010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C3E105-BE5A-43DF-97DF-16E1D127F51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6F44D0-2222-48D1-AD92-9AD2CB7A3EBC}" type="datetime1">
              <a:rPr lang="en-US"/>
              <a:pPr>
                <a:defRPr/>
              </a:pPr>
              <a:t>8/27/2010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BE2F7E-A286-4F3B-B5E1-ED37284CAEC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495545" y="1317625"/>
            <a:ext cx="9464344"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02512" y="1317625"/>
            <a:ext cx="28246984"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9C9DF1-62BB-48A8-AC67-36588FF7B924}" type="datetime1">
              <a:rPr lang="en-US"/>
              <a:pPr>
                <a:defRPr/>
              </a:pPr>
              <a:t>8/27/2010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7D746F-9D9C-41C3-A2A6-E72707B12E3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09056" y="18653127"/>
            <a:ext cx="2944429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40" y="21153441"/>
            <a:ext cx="3575334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322640" y="13952538"/>
            <a:ext cx="3575334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4835" y="5638800"/>
            <a:ext cx="4705548"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16431" y="5638800"/>
            <a:ext cx="4707070"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2513" y="1317625"/>
            <a:ext cx="37857376"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2513" y="7369178"/>
            <a:ext cx="1858486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02513" y="10439401"/>
            <a:ext cx="1858486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420" y="7369178"/>
            <a:ext cx="18592469"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1367420" y="10439401"/>
            <a:ext cx="18592469"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2512" y="1311275"/>
            <a:ext cx="13838238"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6445839" y="1311275"/>
            <a:ext cx="2351405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2512" y="6888163"/>
            <a:ext cx="13838238"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218" y="23042566"/>
            <a:ext cx="25237744"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244218" y="2941641"/>
            <a:ext cx="25237744"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244218" y="25763539"/>
            <a:ext cx="25237744"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89986" y="1273178"/>
            <a:ext cx="10107876" cy="309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4833" y="1273178"/>
            <a:ext cx="30179102" cy="309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5289" y="10226676"/>
            <a:ext cx="35751824"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9056" y="18653127"/>
            <a:ext cx="2944429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40" y="21153441"/>
            <a:ext cx="3575334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322640" y="13952538"/>
            <a:ext cx="3575334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4835" y="5638800"/>
            <a:ext cx="20142729"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953614" y="5638800"/>
            <a:ext cx="20144250"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2513" y="1317625"/>
            <a:ext cx="37857376"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2513" y="7369178"/>
            <a:ext cx="1858486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02513" y="10439401"/>
            <a:ext cx="1858486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420" y="7369178"/>
            <a:ext cx="18592469"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1367420" y="10439401"/>
            <a:ext cx="18592469"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40" y="21153441"/>
            <a:ext cx="3575334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322640" y="13952538"/>
            <a:ext cx="3575334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2512" y="1311275"/>
            <a:ext cx="13838238"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6445839" y="1311275"/>
            <a:ext cx="2351405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2512" y="6888163"/>
            <a:ext cx="13838238"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218" y="23042566"/>
            <a:ext cx="25237744"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244218" y="2941641"/>
            <a:ext cx="25237744"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244218" y="25763539"/>
            <a:ext cx="25237744"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89986" y="1273178"/>
            <a:ext cx="10107876" cy="309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4833" y="1273178"/>
            <a:ext cx="30179102" cy="309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4835" y="5638800"/>
            <a:ext cx="4705548"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16431" y="5638800"/>
            <a:ext cx="4707070"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2513" y="1317625"/>
            <a:ext cx="37857376"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2513" y="7369178"/>
            <a:ext cx="1858486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02513" y="10439401"/>
            <a:ext cx="1858486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420" y="7369178"/>
            <a:ext cx="18592469"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1367420" y="10439401"/>
            <a:ext cx="18592469"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2512" y="1311275"/>
            <a:ext cx="13838238"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6445839" y="1311275"/>
            <a:ext cx="2351405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2512" y="6888163"/>
            <a:ext cx="13838238"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52" name="Rectangle 36"/>
          <p:cNvSpPr>
            <a:spLocks noChangeArrowheads="1"/>
          </p:cNvSpPr>
          <p:nvPr userDrawn="1"/>
        </p:nvSpPr>
        <p:spPr bwMode="auto">
          <a:xfrm>
            <a:off x="0" y="0"/>
            <a:ext cx="42062400" cy="48006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86049" name="Rectangle 33"/>
          <p:cNvSpPr>
            <a:spLocks noChangeArrowheads="1"/>
          </p:cNvSpPr>
          <p:nvPr userDrawn="1"/>
        </p:nvSpPr>
        <p:spPr bwMode="auto">
          <a:xfrm>
            <a:off x="665163" y="5638800"/>
            <a:ext cx="9558337"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86025" name="Rectangle 9"/>
          <p:cNvSpPr>
            <a:spLocks noChangeArrowheads="1"/>
          </p:cNvSpPr>
          <p:nvPr userDrawn="1"/>
        </p:nvSpPr>
        <p:spPr bwMode="auto">
          <a:xfrm>
            <a:off x="0" y="4800600"/>
            <a:ext cx="42062400" cy="130175"/>
          </a:xfrm>
          <a:prstGeom prst="rect">
            <a:avLst/>
          </a:prstGeom>
          <a:solidFill>
            <a:srgbClr val="660000"/>
          </a:solidFill>
          <a:ln w="9525">
            <a:noFill/>
            <a:miter lim="800000"/>
            <a:headEnd/>
            <a:tailEnd/>
          </a:ln>
          <a:effectLst/>
        </p:spPr>
        <p:txBody>
          <a:bodyPr wrap="none" anchor="ctr"/>
          <a:lstStyle/>
          <a:p>
            <a:pPr>
              <a:defRPr/>
            </a:pPr>
            <a:endParaRPr lang="en-US"/>
          </a:p>
        </p:txBody>
      </p:sp>
      <p:sp>
        <p:nvSpPr>
          <p:cNvPr id="1029" name="Rectangle 15"/>
          <p:cNvSpPr>
            <a:spLocks noGrp="1" noChangeArrowheads="1"/>
          </p:cNvSpPr>
          <p:nvPr>
            <p:ph type="title"/>
          </p:nvPr>
        </p:nvSpPr>
        <p:spPr bwMode="auto">
          <a:xfrm>
            <a:off x="920750" y="1273175"/>
            <a:ext cx="40176450" cy="2201863"/>
          </a:xfrm>
          <a:prstGeom prst="rect">
            <a:avLst/>
          </a:prstGeom>
          <a:noFill/>
          <a:ln w="9525">
            <a:noFill/>
            <a:miter lim="800000"/>
            <a:headEnd/>
            <a:tailEnd/>
          </a:ln>
        </p:spPr>
        <p:txBody>
          <a:bodyPr vert="horz" wrap="square" lIns="91267" tIns="45624" rIns="91267" bIns="45624" numCol="1" anchor="ctr" anchorCtr="0" compatLnSpc="1">
            <a:prstTxWarp prst="textNoShape">
              <a:avLst/>
            </a:prstTxWarp>
          </a:bodyPr>
          <a:lstStyle/>
          <a:p>
            <a:pPr lvl="0"/>
            <a:r>
              <a:rPr lang="en-US" smtClean="0"/>
              <a:t>Click to edit Master title style</a:t>
            </a:r>
          </a:p>
        </p:txBody>
      </p:sp>
      <p:sp>
        <p:nvSpPr>
          <p:cNvPr id="1030" name="Rectangle 16"/>
          <p:cNvSpPr>
            <a:spLocks noGrp="1" noChangeArrowheads="1"/>
          </p:cNvSpPr>
          <p:nvPr>
            <p:ph type="body" idx="1"/>
          </p:nvPr>
        </p:nvSpPr>
        <p:spPr bwMode="auto">
          <a:xfrm>
            <a:off x="665163" y="5638800"/>
            <a:ext cx="9558337" cy="26563638"/>
          </a:xfrm>
          <a:prstGeom prst="rect">
            <a:avLst/>
          </a:prstGeom>
          <a:noFill/>
          <a:ln w="9525">
            <a:noFill/>
            <a:miter lim="800000"/>
            <a:headEnd/>
            <a:tailEnd/>
          </a:ln>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41" name="Rectangle 25"/>
          <p:cNvSpPr>
            <a:spLocks noChangeArrowheads="1"/>
          </p:cNvSpPr>
          <p:nvPr userDrawn="1"/>
        </p:nvSpPr>
        <p:spPr bwMode="auto">
          <a:xfrm>
            <a:off x="0" y="0"/>
            <a:ext cx="42062400" cy="32918400"/>
          </a:xfrm>
          <a:prstGeom prst="rect">
            <a:avLst/>
          </a:prstGeom>
          <a:noFill/>
          <a:ln w="3175">
            <a:solidFill>
              <a:schemeClr val="tx2"/>
            </a:solidFill>
            <a:miter lim="800000"/>
            <a:headEnd/>
            <a:tailEnd/>
          </a:ln>
          <a:effectLst/>
        </p:spPr>
        <p:txBody>
          <a:bodyPr wrap="none" anchor="ctr"/>
          <a:lstStyle/>
          <a:p>
            <a:pPr>
              <a:defRPr/>
            </a:pPr>
            <a:endParaRPr lang="en-US"/>
          </a:p>
        </p:txBody>
      </p:sp>
      <p:sp>
        <p:nvSpPr>
          <p:cNvPr id="86048" name="Rectangle 32"/>
          <p:cNvSpPr>
            <a:spLocks noChangeArrowheads="1"/>
          </p:cNvSpPr>
          <p:nvPr userDrawn="1"/>
        </p:nvSpPr>
        <p:spPr bwMode="auto">
          <a:xfrm>
            <a:off x="11010900" y="5638800"/>
            <a:ext cx="9566275"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86050" name="Rectangle 34"/>
          <p:cNvSpPr>
            <a:spLocks noChangeArrowheads="1"/>
          </p:cNvSpPr>
          <p:nvPr userDrawn="1"/>
        </p:nvSpPr>
        <p:spPr bwMode="auto">
          <a:xfrm>
            <a:off x="21343938" y="5638800"/>
            <a:ext cx="9566275"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86051" name="Rectangle 35"/>
          <p:cNvSpPr>
            <a:spLocks noChangeArrowheads="1"/>
          </p:cNvSpPr>
          <p:nvPr userDrawn="1"/>
        </p:nvSpPr>
        <p:spPr bwMode="auto">
          <a:xfrm>
            <a:off x="31700788" y="5638800"/>
            <a:ext cx="9566275"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8600">
          <a:solidFill>
            <a:schemeClr val="tx2"/>
          </a:solidFill>
          <a:latin typeface="+mj-lt"/>
          <a:ea typeface="ＭＳ Ｐゴシック" pitchFamily="-110" charset="-128"/>
          <a:cs typeface="+mj-cs"/>
        </a:defRPr>
      </a:lvl1pPr>
      <a:lvl2pPr algn="ctr" rtl="0" eaLnBrk="0" fontAlgn="base" hangingPunct="0">
        <a:spcBef>
          <a:spcPct val="0"/>
        </a:spcBef>
        <a:spcAft>
          <a:spcPct val="0"/>
        </a:spcAft>
        <a:defRPr sz="8600">
          <a:solidFill>
            <a:schemeClr val="tx2"/>
          </a:solidFill>
          <a:latin typeface="Arial Black" pitchFamily="34" charset="0"/>
          <a:ea typeface="ＭＳ Ｐゴシック" pitchFamily="-110" charset="-128"/>
        </a:defRPr>
      </a:lvl2pPr>
      <a:lvl3pPr algn="ctr" rtl="0" eaLnBrk="0" fontAlgn="base" hangingPunct="0">
        <a:spcBef>
          <a:spcPct val="0"/>
        </a:spcBef>
        <a:spcAft>
          <a:spcPct val="0"/>
        </a:spcAft>
        <a:defRPr sz="8600">
          <a:solidFill>
            <a:schemeClr val="tx2"/>
          </a:solidFill>
          <a:latin typeface="Arial Black" pitchFamily="34" charset="0"/>
          <a:ea typeface="ＭＳ Ｐゴシック" pitchFamily="-110" charset="-128"/>
        </a:defRPr>
      </a:lvl3pPr>
      <a:lvl4pPr algn="ctr" rtl="0" eaLnBrk="0" fontAlgn="base" hangingPunct="0">
        <a:spcBef>
          <a:spcPct val="0"/>
        </a:spcBef>
        <a:spcAft>
          <a:spcPct val="0"/>
        </a:spcAft>
        <a:defRPr sz="8600">
          <a:solidFill>
            <a:schemeClr val="tx2"/>
          </a:solidFill>
          <a:latin typeface="Arial Black" pitchFamily="34" charset="0"/>
          <a:ea typeface="ＭＳ Ｐゴシック" pitchFamily="-110" charset="-128"/>
        </a:defRPr>
      </a:lvl4pPr>
      <a:lvl5pPr algn="ctr" rtl="0" eaLnBrk="0" fontAlgn="base" hangingPunct="0">
        <a:spcBef>
          <a:spcPct val="0"/>
        </a:spcBef>
        <a:spcAft>
          <a:spcPct val="0"/>
        </a:spcAft>
        <a:defRPr sz="8600">
          <a:solidFill>
            <a:schemeClr val="tx2"/>
          </a:solidFill>
          <a:latin typeface="Arial Black" pitchFamily="34" charset="0"/>
          <a:ea typeface="ＭＳ Ｐゴシック" pitchFamily="-110" charset="-128"/>
        </a:defRPr>
      </a:lvl5pPr>
      <a:lvl6pPr marL="457200" algn="ctr" rtl="0" fontAlgn="base">
        <a:spcBef>
          <a:spcPct val="0"/>
        </a:spcBef>
        <a:spcAft>
          <a:spcPct val="0"/>
        </a:spcAft>
        <a:defRPr sz="8600">
          <a:solidFill>
            <a:schemeClr val="tx2"/>
          </a:solidFill>
          <a:latin typeface="Arial Black" pitchFamily="34" charset="0"/>
        </a:defRPr>
      </a:lvl6pPr>
      <a:lvl7pPr marL="914400" algn="ctr" rtl="0" fontAlgn="base">
        <a:spcBef>
          <a:spcPct val="0"/>
        </a:spcBef>
        <a:spcAft>
          <a:spcPct val="0"/>
        </a:spcAft>
        <a:defRPr sz="8600">
          <a:solidFill>
            <a:schemeClr val="tx2"/>
          </a:solidFill>
          <a:latin typeface="Arial Black" pitchFamily="34" charset="0"/>
        </a:defRPr>
      </a:lvl7pPr>
      <a:lvl8pPr marL="1371600" algn="ctr" rtl="0" fontAlgn="base">
        <a:spcBef>
          <a:spcPct val="0"/>
        </a:spcBef>
        <a:spcAft>
          <a:spcPct val="0"/>
        </a:spcAft>
        <a:defRPr sz="8600">
          <a:solidFill>
            <a:schemeClr val="tx2"/>
          </a:solidFill>
          <a:latin typeface="Arial Black" pitchFamily="34" charset="0"/>
        </a:defRPr>
      </a:lvl8pPr>
      <a:lvl9pPr marL="1828800" algn="ctr"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ＭＳ Ｐゴシック" pitchFamily="-110" charset="-128"/>
          <a:cs typeface="+mn-cs"/>
        </a:defRPr>
      </a:lvl1pPr>
      <a:lvl2pPr marL="739775" indent="-282575" algn="l" rtl="0" eaLnBrk="0" fontAlgn="base" hangingPunct="0">
        <a:spcBef>
          <a:spcPct val="20000"/>
        </a:spcBef>
        <a:spcAft>
          <a:spcPct val="0"/>
        </a:spcAft>
        <a:buChar char="–"/>
        <a:defRPr sz="29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19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19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101850" y="1317625"/>
            <a:ext cx="37858700" cy="5486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2101850" y="7680325"/>
            <a:ext cx="37858700" cy="21724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01850" y="30510163"/>
            <a:ext cx="9817100" cy="1752600"/>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D3F40CFE-0235-4B17-BAED-61C1EA8DDBC1}" type="datetime1">
              <a:rPr lang="en-US"/>
              <a:pPr>
                <a:defRPr/>
              </a:pPr>
              <a:t>8/27/2010</a:t>
            </a:fld>
            <a:endParaRPr lang="en-US"/>
          </a:p>
        </p:txBody>
      </p:sp>
      <p:sp>
        <p:nvSpPr>
          <p:cNvPr id="5" name="Footer Placeholder 4"/>
          <p:cNvSpPr>
            <a:spLocks noGrp="1"/>
          </p:cNvSpPr>
          <p:nvPr>
            <p:ph type="ftr" sz="quarter" idx="3"/>
          </p:nvPr>
        </p:nvSpPr>
        <p:spPr>
          <a:xfrm>
            <a:off x="14370050" y="30510163"/>
            <a:ext cx="13322300" cy="175260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30143450" y="30510163"/>
            <a:ext cx="9817100" cy="1752600"/>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36DFCB0-6D30-4F3D-A483-22C0C77DED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10"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10"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10"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10"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10"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ChangeArrowheads="1"/>
          </p:cNvSpPr>
          <p:nvPr userDrawn="1"/>
        </p:nvSpPr>
        <p:spPr bwMode="auto">
          <a:xfrm>
            <a:off x="0" y="0"/>
            <a:ext cx="42062400" cy="48006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0227" name="Rectangle 3"/>
          <p:cNvSpPr>
            <a:spLocks noChangeArrowheads="1"/>
          </p:cNvSpPr>
          <p:nvPr userDrawn="1"/>
        </p:nvSpPr>
        <p:spPr bwMode="auto">
          <a:xfrm>
            <a:off x="665163" y="5638800"/>
            <a:ext cx="9558337"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0228" name="Rectangle 4"/>
          <p:cNvSpPr>
            <a:spLocks noChangeArrowheads="1"/>
          </p:cNvSpPr>
          <p:nvPr userDrawn="1"/>
        </p:nvSpPr>
        <p:spPr bwMode="auto">
          <a:xfrm>
            <a:off x="0" y="4800600"/>
            <a:ext cx="42062400" cy="130175"/>
          </a:xfrm>
          <a:prstGeom prst="rect">
            <a:avLst/>
          </a:prstGeom>
          <a:solidFill>
            <a:srgbClr val="660000"/>
          </a:solidFill>
          <a:ln w="9525">
            <a:noFill/>
            <a:miter lim="800000"/>
            <a:headEnd/>
            <a:tailEnd/>
          </a:ln>
          <a:effectLst/>
        </p:spPr>
        <p:txBody>
          <a:bodyPr wrap="none" anchor="ctr"/>
          <a:lstStyle/>
          <a:p>
            <a:pPr>
              <a:defRPr/>
            </a:pPr>
            <a:endParaRPr lang="en-US"/>
          </a:p>
        </p:txBody>
      </p:sp>
      <p:sp>
        <p:nvSpPr>
          <p:cNvPr id="3077" name="Rectangle 6"/>
          <p:cNvSpPr>
            <a:spLocks noGrp="1" noChangeArrowheads="1"/>
          </p:cNvSpPr>
          <p:nvPr>
            <p:ph type="title"/>
          </p:nvPr>
        </p:nvSpPr>
        <p:spPr bwMode="auto">
          <a:xfrm>
            <a:off x="920750" y="1273175"/>
            <a:ext cx="40176450" cy="2201863"/>
          </a:xfrm>
          <a:prstGeom prst="rect">
            <a:avLst/>
          </a:prstGeom>
          <a:noFill/>
          <a:ln w="9525">
            <a:noFill/>
            <a:miter lim="800000"/>
            <a:headEnd/>
            <a:tailEnd/>
          </a:ln>
        </p:spPr>
        <p:txBody>
          <a:bodyPr vert="horz" wrap="square" lIns="91267" tIns="45624" rIns="91267" bIns="45624" numCol="1" anchor="ctr" anchorCtr="0" compatLnSpc="1">
            <a:prstTxWarp prst="textNoShape">
              <a:avLst/>
            </a:prstTxWarp>
          </a:bodyPr>
          <a:lstStyle/>
          <a:p>
            <a:pPr lvl="0"/>
            <a:r>
              <a:rPr lang="en-US" smtClean="0"/>
              <a:t>Click to edit Master title style</a:t>
            </a:r>
          </a:p>
        </p:txBody>
      </p:sp>
      <p:sp>
        <p:nvSpPr>
          <p:cNvPr id="3078" name="Rectangle 7"/>
          <p:cNvSpPr>
            <a:spLocks noGrp="1" noChangeArrowheads="1"/>
          </p:cNvSpPr>
          <p:nvPr>
            <p:ph type="body" idx="1"/>
          </p:nvPr>
        </p:nvSpPr>
        <p:spPr bwMode="auto">
          <a:xfrm>
            <a:off x="665163" y="5638800"/>
            <a:ext cx="9558337" cy="26563638"/>
          </a:xfrm>
          <a:prstGeom prst="rect">
            <a:avLst/>
          </a:prstGeom>
          <a:noFill/>
          <a:ln w="9525">
            <a:noFill/>
            <a:miter lim="800000"/>
            <a:headEnd/>
            <a:tailEnd/>
          </a:ln>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0232" name="Rectangle 8"/>
          <p:cNvSpPr>
            <a:spLocks noChangeArrowheads="1"/>
          </p:cNvSpPr>
          <p:nvPr userDrawn="1"/>
        </p:nvSpPr>
        <p:spPr bwMode="auto">
          <a:xfrm>
            <a:off x="0" y="0"/>
            <a:ext cx="42062400" cy="32918400"/>
          </a:xfrm>
          <a:prstGeom prst="rect">
            <a:avLst/>
          </a:prstGeom>
          <a:noFill/>
          <a:ln w="3175">
            <a:solidFill>
              <a:schemeClr val="tx2"/>
            </a:solidFill>
            <a:miter lim="800000"/>
            <a:headEnd/>
            <a:tailEnd/>
          </a:ln>
          <a:effectLst/>
        </p:spPr>
        <p:txBody>
          <a:bodyPr wrap="none" anchor="ctr"/>
          <a:lstStyle/>
          <a:p>
            <a:pPr>
              <a:defRPr/>
            </a:pPr>
            <a:endParaRPr lang="en-US"/>
          </a:p>
        </p:txBody>
      </p:sp>
      <p:sp>
        <p:nvSpPr>
          <p:cNvPr id="180233" name="Rectangle 9"/>
          <p:cNvSpPr>
            <a:spLocks noChangeArrowheads="1"/>
          </p:cNvSpPr>
          <p:nvPr userDrawn="1"/>
        </p:nvSpPr>
        <p:spPr bwMode="auto">
          <a:xfrm>
            <a:off x="11010900" y="5638800"/>
            <a:ext cx="19899313"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0235" name="Rectangle 11"/>
          <p:cNvSpPr>
            <a:spLocks noChangeArrowheads="1"/>
          </p:cNvSpPr>
          <p:nvPr userDrawn="1"/>
        </p:nvSpPr>
        <p:spPr bwMode="auto">
          <a:xfrm>
            <a:off x="31700788" y="5638800"/>
            <a:ext cx="9566275"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8600">
          <a:solidFill>
            <a:schemeClr val="tx2"/>
          </a:solidFill>
          <a:latin typeface="+mj-lt"/>
          <a:ea typeface="ＭＳ Ｐゴシック" pitchFamily="-110" charset="-128"/>
          <a:cs typeface="+mj-cs"/>
        </a:defRPr>
      </a:lvl1pPr>
      <a:lvl2pPr algn="ctr" rtl="0" eaLnBrk="0" fontAlgn="base" hangingPunct="0">
        <a:spcBef>
          <a:spcPct val="0"/>
        </a:spcBef>
        <a:spcAft>
          <a:spcPct val="0"/>
        </a:spcAft>
        <a:defRPr sz="8600">
          <a:solidFill>
            <a:schemeClr val="tx2"/>
          </a:solidFill>
          <a:latin typeface="Arial Black" pitchFamily="34" charset="0"/>
          <a:ea typeface="ＭＳ Ｐゴシック" pitchFamily="-110" charset="-128"/>
        </a:defRPr>
      </a:lvl2pPr>
      <a:lvl3pPr algn="ctr" rtl="0" eaLnBrk="0" fontAlgn="base" hangingPunct="0">
        <a:spcBef>
          <a:spcPct val="0"/>
        </a:spcBef>
        <a:spcAft>
          <a:spcPct val="0"/>
        </a:spcAft>
        <a:defRPr sz="8600">
          <a:solidFill>
            <a:schemeClr val="tx2"/>
          </a:solidFill>
          <a:latin typeface="Arial Black" pitchFamily="34" charset="0"/>
          <a:ea typeface="ＭＳ Ｐゴシック" pitchFamily="-110" charset="-128"/>
        </a:defRPr>
      </a:lvl3pPr>
      <a:lvl4pPr algn="ctr" rtl="0" eaLnBrk="0" fontAlgn="base" hangingPunct="0">
        <a:spcBef>
          <a:spcPct val="0"/>
        </a:spcBef>
        <a:spcAft>
          <a:spcPct val="0"/>
        </a:spcAft>
        <a:defRPr sz="8600">
          <a:solidFill>
            <a:schemeClr val="tx2"/>
          </a:solidFill>
          <a:latin typeface="Arial Black" pitchFamily="34" charset="0"/>
          <a:ea typeface="ＭＳ Ｐゴシック" pitchFamily="-110" charset="-128"/>
        </a:defRPr>
      </a:lvl4pPr>
      <a:lvl5pPr algn="ctr" rtl="0" eaLnBrk="0" fontAlgn="base" hangingPunct="0">
        <a:spcBef>
          <a:spcPct val="0"/>
        </a:spcBef>
        <a:spcAft>
          <a:spcPct val="0"/>
        </a:spcAft>
        <a:defRPr sz="8600">
          <a:solidFill>
            <a:schemeClr val="tx2"/>
          </a:solidFill>
          <a:latin typeface="Arial Black" pitchFamily="34" charset="0"/>
          <a:ea typeface="ＭＳ Ｐゴシック" pitchFamily="-110" charset="-128"/>
        </a:defRPr>
      </a:lvl5pPr>
      <a:lvl6pPr marL="457200" algn="ctr" rtl="0" fontAlgn="base">
        <a:spcBef>
          <a:spcPct val="0"/>
        </a:spcBef>
        <a:spcAft>
          <a:spcPct val="0"/>
        </a:spcAft>
        <a:defRPr sz="8600">
          <a:solidFill>
            <a:schemeClr val="tx2"/>
          </a:solidFill>
          <a:latin typeface="Arial Black" pitchFamily="34" charset="0"/>
        </a:defRPr>
      </a:lvl6pPr>
      <a:lvl7pPr marL="914400" algn="ctr" rtl="0" fontAlgn="base">
        <a:spcBef>
          <a:spcPct val="0"/>
        </a:spcBef>
        <a:spcAft>
          <a:spcPct val="0"/>
        </a:spcAft>
        <a:defRPr sz="8600">
          <a:solidFill>
            <a:schemeClr val="tx2"/>
          </a:solidFill>
          <a:latin typeface="Arial Black" pitchFamily="34" charset="0"/>
        </a:defRPr>
      </a:lvl7pPr>
      <a:lvl8pPr marL="1371600" algn="ctr" rtl="0" fontAlgn="base">
        <a:spcBef>
          <a:spcPct val="0"/>
        </a:spcBef>
        <a:spcAft>
          <a:spcPct val="0"/>
        </a:spcAft>
        <a:defRPr sz="8600">
          <a:solidFill>
            <a:schemeClr val="tx2"/>
          </a:solidFill>
          <a:latin typeface="Arial Black" pitchFamily="34" charset="0"/>
        </a:defRPr>
      </a:lvl8pPr>
      <a:lvl9pPr marL="1828800" algn="ctr"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ＭＳ Ｐゴシック" pitchFamily="-110" charset="-128"/>
          <a:cs typeface="+mn-cs"/>
        </a:defRPr>
      </a:lvl1pPr>
      <a:lvl2pPr marL="739775" indent="-282575" algn="l" rtl="0" eaLnBrk="0" fontAlgn="base" hangingPunct="0">
        <a:spcBef>
          <a:spcPct val="20000"/>
        </a:spcBef>
        <a:spcAft>
          <a:spcPct val="0"/>
        </a:spcAft>
        <a:buChar char="–"/>
        <a:defRPr sz="29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19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19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ChangeArrowheads="1"/>
          </p:cNvSpPr>
          <p:nvPr userDrawn="1"/>
        </p:nvSpPr>
        <p:spPr bwMode="auto">
          <a:xfrm>
            <a:off x="0" y="0"/>
            <a:ext cx="42062400" cy="48006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1251" name="Rectangle 3"/>
          <p:cNvSpPr>
            <a:spLocks noChangeArrowheads="1"/>
          </p:cNvSpPr>
          <p:nvPr userDrawn="1"/>
        </p:nvSpPr>
        <p:spPr bwMode="auto">
          <a:xfrm>
            <a:off x="665163" y="5638800"/>
            <a:ext cx="40601900"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1252" name="Rectangle 4"/>
          <p:cNvSpPr>
            <a:spLocks noChangeArrowheads="1"/>
          </p:cNvSpPr>
          <p:nvPr userDrawn="1"/>
        </p:nvSpPr>
        <p:spPr bwMode="auto">
          <a:xfrm>
            <a:off x="0" y="4800600"/>
            <a:ext cx="42062400" cy="130175"/>
          </a:xfrm>
          <a:prstGeom prst="rect">
            <a:avLst/>
          </a:prstGeom>
          <a:solidFill>
            <a:srgbClr val="660000"/>
          </a:solidFill>
          <a:ln w="9525">
            <a:noFill/>
            <a:miter lim="800000"/>
            <a:headEnd/>
            <a:tailEnd/>
          </a:ln>
          <a:effectLst/>
        </p:spPr>
        <p:txBody>
          <a:bodyPr wrap="none" anchor="ctr"/>
          <a:lstStyle/>
          <a:p>
            <a:pPr>
              <a:defRPr/>
            </a:pPr>
            <a:endParaRPr lang="en-US"/>
          </a:p>
        </p:txBody>
      </p:sp>
      <p:sp>
        <p:nvSpPr>
          <p:cNvPr id="181253" name="Text Box 5"/>
          <p:cNvSpPr txBox="1">
            <a:spLocks noChangeArrowheads="1"/>
          </p:cNvSpPr>
          <p:nvPr userDrawn="1"/>
        </p:nvSpPr>
        <p:spPr bwMode="auto">
          <a:xfrm>
            <a:off x="584200" y="32445325"/>
            <a:ext cx="2409825" cy="328613"/>
          </a:xfrm>
          <a:prstGeom prst="rect">
            <a:avLst/>
          </a:prstGeom>
          <a:noFill/>
          <a:ln w="9525">
            <a:noFill/>
            <a:miter lim="800000"/>
            <a:headEnd/>
            <a:tailEnd/>
          </a:ln>
          <a:effectLst/>
        </p:spPr>
        <p:txBody>
          <a:bodyPr lIns="91267" tIns="45624" rIns="91267" bIns="45624">
            <a:spAutoFit/>
          </a:bodyPr>
          <a:lstStyle/>
          <a:p>
            <a:pPr eaLnBrk="0" hangingPunct="0">
              <a:lnSpc>
                <a:spcPct val="65000"/>
              </a:lnSpc>
              <a:spcBef>
                <a:spcPct val="50000"/>
              </a:spcBef>
              <a:defRPr/>
            </a:pPr>
            <a:r>
              <a:rPr lang="en-US" sz="500" b="1">
                <a:solidFill>
                  <a:schemeClr val="bg2"/>
                </a:solidFill>
                <a:latin typeface="Arial" charset="0"/>
              </a:rPr>
              <a:t>POSTER TEMPLATE BY:</a:t>
            </a:r>
          </a:p>
          <a:p>
            <a:pPr eaLnBrk="0" hangingPunct="0">
              <a:lnSpc>
                <a:spcPct val="65000"/>
              </a:lnSpc>
              <a:spcBef>
                <a:spcPct val="50000"/>
              </a:spcBef>
              <a:defRPr/>
            </a:pPr>
            <a:r>
              <a:rPr lang="en-US" sz="1000" b="1">
                <a:solidFill>
                  <a:schemeClr val="bg2"/>
                </a:solidFill>
                <a:latin typeface="Arial" charset="0"/>
              </a:rPr>
              <a:t>www.PosterPresentations.com</a:t>
            </a:r>
          </a:p>
        </p:txBody>
      </p:sp>
      <p:sp>
        <p:nvSpPr>
          <p:cNvPr id="4102" name="Rectangle 6"/>
          <p:cNvSpPr>
            <a:spLocks noGrp="1" noChangeArrowheads="1"/>
          </p:cNvSpPr>
          <p:nvPr>
            <p:ph type="title"/>
          </p:nvPr>
        </p:nvSpPr>
        <p:spPr bwMode="auto">
          <a:xfrm>
            <a:off x="920750" y="1273175"/>
            <a:ext cx="40176450" cy="2201863"/>
          </a:xfrm>
          <a:prstGeom prst="rect">
            <a:avLst/>
          </a:prstGeom>
          <a:noFill/>
          <a:ln w="9525">
            <a:noFill/>
            <a:miter lim="800000"/>
            <a:headEnd/>
            <a:tailEnd/>
          </a:ln>
        </p:spPr>
        <p:txBody>
          <a:bodyPr vert="horz" wrap="square" lIns="91267" tIns="45624" rIns="91267" bIns="45624" numCol="1" anchor="ctr" anchorCtr="0" compatLnSpc="1">
            <a:prstTxWarp prst="textNoShape">
              <a:avLst/>
            </a:prstTxWarp>
          </a:bodyPr>
          <a:lstStyle/>
          <a:p>
            <a:pPr lvl="0"/>
            <a:r>
              <a:rPr lang="en-US" smtClean="0"/>
              <a:t>Click to edit Master title style</a:t>
            </a:r>
          </a:p>
        </p:txBody>
      </p:sp>
      <p:sp>
        <p:nvSpPr>
          <p:cNvPr id="4103" name="Rectangle 7"/>
          <p:cNvSpPr>
            <a:spLocks noGrp="1" noChangeArrowheads="1"/>
          </p:cNvSpPr>
          <p:nvPr>
            <p:ph type="body" idx="1"/>
          </p:nvPr>
        </p:nvSpPr>
        <p:spPr bwMode="auto">
          <a:xfrm>
            <a:off x="665163" y="5638800"/>
            <a:ext cx="40432037" cy="26563638"/>
          </a:xfrm>
          <a:prstGeom prst="rect">
            <a:avLst/>
          </a:prstGeom>
          <a:noFill/>
          <a:ln w="9525">
            <a:noFill/>
            <a:miter lim="800000"/>
            <a:headEnd/>
            <a:tailEnd/>
          </a:ln>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1256" name="Rectangle 8"/>
          <p:cNvSpPr>
            <a:spLocks noChangeArrowheads="1"/>
          </p:cNvSpPr>
          <p:nvPr userDrawn="1"/>
        </p:nvSpPr>
        <p:spPr bwMode="auto">
          <a:xfrm>
            <a:off x="0" y="0"/>
            <a:ext cx="42062400" cy="32918400"/>
          </a:xfrm>
          <a:prstGeom prst="rect">
            <a:avLst/>
          </a:prstGeom>
          <a:noFill/>
          <a:ln w="3175">
            <a:solidFill>
              <a:schemeClr val="tx2"/>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8600">
          <a:solidFill>
            <a:schemeClr val="tx2"/>
          </a:solidFill>
          <a:latin typeface="+mj-lt"/>
          <a:ea typeface="ＭＳ Ｐゴシック" pitchFamily="-110" charset="-128"/>
          <a:cs typeface="+mj-cs"/>
        </a:defRPr>
      </a:lvl1pPr>
      <a:lvl2pPr algn="ctr" rtl="0" eaLnBrk="0" fontAlgn="base" hangingPunct="0">
        <a:spcBef>
          <a:spcPct val="0"/>
        </a:spcBef>
        <a:spcAft>
          <a:spcPct val="0"/>
        </a:spcAft>
        <a:defRPr sz="8600">
          <a:solidFill>
            <a:schemeClr val="tx2"/>
          </a:solidFill>
          <a:latin typeface="Arial Black" pitchFamily="34" charset="0"/>
          <a:ea typeface="ＭＳ Ｐゴシック" pitchFamily="-110" charset="-128"/>
        </a:defRPr>
      </a:lvl2pPr>
      <a:lvl3pPr algn="ctr" rtl="0" eaLnBrk="0" fontAlgn="base" hangingPunct="0">
        <a:spcBef>
          <a:spcPct val="0"/>
        </a:spcBef>
        <a:spcAft>
          <a:spcPct val="0"/>
        </a:spcAft>
        <a:defRPr sz="8600">
          <a:solidFill>
            <a:schemeClr val="tx2"/>
          </a:solidFill>
          <a:latin typeface="Arial Black" pitchFamily="34" charset="0"/>
          <a:ea typeface="ＭＳ Ｐゴシック" pitchFamily="-110" charset="-128"/>
        </a:defRPr>
      </a:lvl3pPr>
      <a:lvl4pPr algn="ctr" rtl="0" eaLnBrk="0" fontAlgn="base" hangingPunct="0">
        <a:spcBef>
          <a:spcPct val="0"/>
        </a:spcBef>
        <a:spcAft>
          <a:spcPct val="0"/>
        </a:spcAft>
        <a:defRPr sz="8600">
          <a:solidFill>
            <a:schemeClr val="tx2"/>
          </a:solidFill>
          <a:latin typeface="Arial Black" pitchFamily="34" charset="0"/>
          <a:ea typeface="ＭＳ Ｐゴシック" pitchFamily="-110" charset="-128"/>
        </a:defRPr>
      </a:lvl4pPr>
      <a:lvl5pPr algn="ctr" rtl="0" eaLnBrk="0" fontAlgn="base" hangingPunct="0">
        <a:spcBef>
          <a:spcPct val="0"/>
        </a:spcBef>
        <a:spcAft>
          <a:spcPct val="0"/>
        </a:spcAft>
        <a:defRPr sz="8600">
          <a:solidFill>
            <a:schemeClr val="tx2"/>
          </a:solidFill>
          <a:latin typeface="Arial Black" pitchFamily="34" charset="0"/>
          <a:ea typeface="ＭＳ Ｐゴシック" pitchFamily="-110" charset="-128"/>
        </a:defRPr>
      </a:lvl5pPr>
      <a:lvl6pPr marL="457200" algn="ctr" rtl="0" fontAlgn="base">
        <a:spcBef>
          <a:spcPct val="0"/>
        </a:spcBef>
        <a:spcAft>
          <a:spcPct val="0"/>
        </a:spcAft>
        <a:defRPr sz="8600">
          <a:solidFill>
            <a:schemeClr val="tx2"/>
          </a:solidFill>
          <a:latin typeface="Arial Black" pitchFamily="34" charset="0"/>
        </a:defRPr>
      </a:lvl6pPr>
      <a:lvl7pPr marL="914400" algn="ctr" rtl="0" fontAlgn="base">
        <a:spcBef>
          <a:spcPct val="0"/>
        </a:spcBef>
        <a:spcAft>
          <a:spcPct val="0"/>
        </a:spcAft>
        <a:defRPr sz="8600">
          <a:solidFill>
            <a:schemeClr val="tx2"/>
          </a:solidFill>
          <a:latin typeface="Arial Black" pitchFamily="34" charset="0"/>
        </a:defRPr>
      </a:lvl7pPr>
      <a:lvl8pPr marL="1371600" algn="ctr" rtl="0" fontAlgn="base">
        <a:spcBef>
          <a:spcPct val="0"/>
        </a:spcBef>
        <a:spcAft>
          <a:spcPct val="0"/>
        </a:spcAft>
        <a:defRPr sz="8600">
          <a:solidFill>
            <a:schemeClr val="tx2"/>
          </a:solidFill>
          <a:latin typeface="Arial Black" pitchFamily="34" charset="0"/>
        </a:defRPr>
      </a:lvl8pPr>
      <a:lvl9pPr marL="1828800" algn="ctr"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ＭＳ Ｐゴシック" pitchFamily="-110" charset="-128"/>
          <a:cs typeface="+mn-cs"/>
        </a:defRPr>
      </a:lvl1pPr>
      <a:lvl2pPr marL="739775" indent="-282575" algn="l" rtl="0" eaLnBrk="0" fontAlgn="base" hangingPunct="0">
        <a:spcBef>
          <a:spcPct val="20000"/>
        </a:spcBef>
        <a:spcAft>
          <a:spcPct val="0"/>
        </a:spcAft>
        <a:buChar char="–"/>
        <a:defRPr sz="29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19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19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hyperlink" Target="http://www.hmpdacc.org/" TargetMode="External"/><Relationship Id="rId11" Type="http://schemas.openxmlformats.org/officeDocument/2006/relationships/image" Target="../media/image8.png"/><Relationship Id="rId5" Type="http://schemas.openxmlformats.org/officeDocument/2006/relationships/image" Target="../media/image3.jpeg"/><Relationship Id="rId15" Type="http://schemas.openxmlformats.org/officeDocument/2006/relationships/image" Target="../media/image12.jpe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329" name="Picture 328" descr="DataCentricHomePageOPT.jpg"/>
          <p:cNvPicPr>
            <a:picLocks noChangeAspect="1"/>
          </p:cNvPicPr>
          <p:nvPr/>
        </p:nvPicPr>
        <p:blipFill>
          <a:blip r:embed="rId4" cstate="print"/>
          <a:srcRect b="23203"/>
          <a:stretch>
            <a:fillRect/>
          </a:stretch>
        </p:blipFill>
        <p:spPr>
          <a:xfrm>
            <a:off x="825500" y="19777710"/>
            <a:ext cx="13078514" cy="8035290"/>
          </a:xfrm>
          <a:prstGeom prst="rect">
            <a:avLst/>
          </a:prstGeom>
          <a:ln>
            <a:solidFill>
              <a:schemeClr val="accent2"/>
            </a:solidFill>
          </a:ln>
        </p:spPr>
      </p:pic>
      <p:pic>
        <p:nvPicPr>
          <p:cNvPr id="308" name="Picture 307" descr="Analyses1OPT.jpg"/>
          <p:cNvPicPr>
            <a:picLocks noChangeAspect="1"/>
          </p:cNvPicPr>
          <p:nvPr/>
        </p:nvPicPr>
        <p:blipFill>
          <a:blip r:embed="rId5" cstate="print"/>
          <a:srcRect l="1688" r="5625" b="26719"/>
          <a:stretch>
            <a:fillRect/>
          </a:stretch>
        </p:blipFill>
        <p:spPr>
          <a:xfrm>
            <a:off x="26385165" y="16362949"/>
            <a:ext cx="9320997" cy="5895470"/>
          </a:xfrm>
          <a:prstGeom prst="rect">
            <a:avLst/>
          </a:prstGeom>
          <a:ln>
            <a:solidFill>
              <a:schemeClr val="accent2"/>
            </a:solidFill>
          </a:ln>
        </p:spPr>
      </p:pic>
      <p:sp>
        <p:nvSpPr>
          <p:cNvPr id="5123" name="TextBox 118"/>
          <p:cNvSpPr txBox="1">
            <a:spLocks noChangeArrowheads="1"/>
          </p:cNvSpPr>
          <p:nvPr/>
        </p:nvSpPr>
        <p:spPr bwMode="auto">
          <a:xfrm>
            <a:off x="322144" y="7698007"/>
            <a:ext cx="13871448" cy="7602081"/>
          </a:xfrm>
          <a:prstGeom prst="rect">
            <a:avLst/>
          </a:prstGeom>
          <a:noFill/>
          <a:ln w="9525">
            <a:noFill/>
            <a:miter lim="800000"/>
            <a:headEnd/>
            <a:tailEnd/>
          </a:ln>
        </p:spPr>
        <p:txBody>
          <a:bodyPr wrap="square">
            <a:spAutoFit/>
          </a:bodyPr>
          <a:lstStyle/>
          <a:p>
            <a:r>
              <a:rPr lang="en-US" sz="2600" dirty="0" smtClean="0"/>
              <a:t>The HMP Data Analysis and Coordination Center (DACC) plays the role of collecting, integrating &amp; standardizing different data types from diverse sources and presenting this data back to the community in a clear &amp; useful manner via our web resource at </a:t>
            </a:r>
            <a:r>
              <a:rPr lang="en-US" sz="2600" dirty="0" smtClean="0">
                <a:hlinkClick r:id="rId6"/>
              </a:rPr>
              <a:t>www.hmpdacc.org</a:t>
            </a:r>
            <a:r>
              <a:rPr lang="en-US" sz="2600" dirty="0" smtClean="0"/>
              <a:t>. The DACC website is constantly evolving with regard to data presentation and functionality. The long term value of the HMP DACC website is in facilitating access to data and tools, making it easy for the user to (1) download HMP data, (2) combine data with a tool, and (3) perform analyses; building a community of researchers; and providing unique and novel content to all users, both HMP consortium members &amp; members of the larger scientific community.</a:t>
            </a:r>
          </a:p>
          <a:p>
            <a:r>
              <a:rPr lang="en-US" sz="1000" dirty="0" smtClean="0"/>
              <a:t> </a:t>
            </a:r>
          </a:p>
          <a:p>
            <a:r>
              <a:rPr lang="en-US" sz="2600" dirty="0" smtClean="0"/>
              <a:t>In order to accomplish this, we have elected to take a three phase approach:</a:t>
            </a:r>
          </a:p>
          <a:p>
            <a:pPr>
              <a:buFont typeface="Arial" pitchFamily="34" charset="0"/>
              <a:buChar char="•"/>
            </a:pPr>
            <a:r>
              <a:rPr lang="en-US" sz="2600" dirty="0" smtClean="0"/>
              <a:t> Phase 1: address usability issues of the site </a:t>
            </a:r>
          </a:p>
          <a:p>
            <a:pPr>
              <a:buFont typeface="Arial" pitchFamily="34" charset="0"/>
              <a:buChar char="•"/>
            </a:pPr>
            <a:r>
              <a:rPr lang="en-US" sz="2600" dirty="0" smtClean="0"/>
              <a:t> Phase 2: address the needs of the research community by highlighting data as it becomes available and       </a:t>
            </a:r>
          </a:p>
          <a:p>
            <a:r>
              <a:rPr lang="en-US" sz="2600" dirty="0" smtClean="0"/>
              <a:t>     facilitating access to data, tools, resources &amp; protocols in use by the HMP consortium</a:t>
            </a:r>
          </a:p>
          <a:p>
            <a:pPr>
              <a:buFont typeface="Arial" pitchFamily="34" charset="0"/>
              <a:buChar char="•"/>
            </a:pPr>
            <a:r>
              <a:rPr lang="en-US" sz="2600" dirty="0" smtClean="0"/>
              <a:t> Phase 3: enable the community to perform analyses on their own, by demonstrating and documenting pipelines   </a:t>
            </a:r>
          </a:p>
          <a:p>
            <a:r>
              <a:rPr lang="en-US" sz="2600" dirty="0" smtClean="0"/>
              <a:t>     and intermediate data sets that can be used to replicate or expand existing research questions</a:t>
            </a:r>
          </a:p>
          <a:p>
            <a:r>
              <a:rPr lang="en-US" sz="1000" dirty="0" smtClean="0"/>
              <a:t> </a:t>
            </a:r>
          </a:p>
          <a:p>
            <a:r>
              <a:rPr lang="en-US" sz="2600" dirty="0" smtClean="0"/>
              <a:t>We have completed Phase 1 and are now transitioning to Phase 2.  Here we present concepts and mocks ups demonstrating our goals to continue improvements to usability, increase the level of interactivity, and add data sets, tools and protocols as they become available.  Our approach emphasizes working with </a:t>
            </a:r>
            <a:r>
              <a:rPr lang="en-US" sz="2600" dirty="0" err="1" smtClean="0"/>
              <a:t>metagenomic</a:t>
            </a:r>
            <a:r>
              <a:rPr lang="en-US" sz="2600" dirty="0" smtClean="0"/>
              <a:t> users &amp; focus groups to identify their data needs and how they expect to interact with the site.  To that end, we are actively soliciting feedback via a user survey available throughout this conference.</a:t>
            </a:r>
            <a:endParaRPr lang="en-US" sz="2600" dirty="0"/>
          </a:p>
        </p:txBody>
      </p:sp>
      <p:sp>
        <p:nvSpPr>
          <p:cNvPr id="5125" name="Rectangle 5"/>
          <p:cNvSpPr>
            <a:spLocks noChangeArrowheads="1"/>
          </p:cNvSpPr>
          <p:nvPr/>
        </p:nvSpPr>
        <p:spPr bwMode="auto">
          <a:xfrm>
            <a:off x="7507705" y="454025"/>
            <a:ext cx="33977179" cy="3816215"/>
          </a:xfrm>
          <a:prstGeom prst="rect">
            <a:avLst/>
          </a:prstGeom>
          <a:noFill/>
          <a:ln w="9525">
            <a:noFill/>
            <a:miter lim="800000"/>
            <a:headEnd/>
            <a:tailEnd/>
          </a:ln>
        </p:spPr>
        <p:txBody>
          <a:bodyPr wrap="square" lIns="91243" tIns="45614" rIns="91243" bIns="45614">
            <a:spAutoFit/>
          </a:bodyPr>
          <a:lstStyle/>
          <a:p>
            <a:pPr algn="ctr"/>
            <a:r>
              <a:rPr lang="en-US" sz="6600" b="1" dirty="0" smtClean="0">
                <a:latin typeface="Arial Rounded MT Bold" pitchFamily="34" charset="0"/>
              </a:rPr>
              <a:t>THE DATA ANALYSIS &amp; COORDINATION (DACC) WEB PORTAL</a:t>
            </a:r>
          </a:p>
          <a:p>
            <a:pPr algn="ctr"/>
            <a:r>
              <a:rPr lang="en-US" sz="6600" b="1" dirty="0" smtClean="0">
                <a:latin typeface="Arial Rounded MT Bold" pitchFamily="34" charset="0"/>
              </a:rPr>
              <a:t>www.hmpdacc.org</a:t>
            </a:r>
          </a:p>
          <a:p>
            <a:pPr algn="ctr"/>
            <a:endParaRPr lang="en-US" sz="1800" dirty="0" smtClean="0">
              <a:latin typeface="Arial Rounded MT Bold" pitchFamily="34" charset="0"/>
            </a:endParaRPr>
          </a:p>
          <a:p>
            <a:pPr algn="ctr"/>
            <a:r>
              <a:rPr lang="en-US" sz="3200" b="1" dirty="0" smtClean="0">
                <a:latin typeface="Arial" charset="0"/>
              </a:rPr>
              <a:t>Heather </a:t>
            </a:r>
            <a:r>
              <a:rPr lang="en-US" sz="3200" b="1" dirty="0" smtClean="0">
                <a:latin typeface="Arial" charset="0"/>
              </a:rPr>
              <a:t>Creasy</a:t>
            </a:r>
            <a:r>
              <a:rPr lang="en-US" sz="3200" b="1" baseline="30000" dirty="0" smtClean="0">
                <a:latin typeface="Arial" charset="0"/>
              </a:rPr>
              <a:t>1</a:t>
            </a:r>
            <a:r>
              <a:rPr lang="en-US" sz="3200" b="1" dirty="0" smtClean="0">
                <a:latin typeface="Arial" charset="0"/>
              </a:rPr>
              <a:t>, Catherine Jordan</a:t>
            </a:r>
            <a:r>
              <a:rPr lang="en-US" sz="3200" b="1" baseline="30000" dirty="0" smtClean="0">
                <a:latin typeface="Arial" charset="0"/>
              </a:rPr>
              <a:t>1</a:t>
            </a:r>
            <a:r>
              <a:rPr lang="en-US" sz="3200" b="1" dirty="0" smtClean="0">
                <a:latin typeface="Arial" charset="0"/>
              </a:rPr>
              <a:t>, Mark Mazaitis</a:t>
            </a:r>
            <a:r>
              <a:rPr lang="en-US" sz="3200" b="1" baseline="30000" dirty="0" smtClean="0">
                <a:latin typeface="Arial" charset="0"/>
              </a:rPr>
              <a:t>1</a:t>
            </a:r>
            <a:r>
              <a:rPr lang="en-US" sz="3200" b="1" dirty="0" smtClean="0">
                <a:latin typeface="Arial" charset="0"/>
              </a:rPr>
              <a:t>, Noam Davidovicz</a:t>
            </a:r>
            <a:r>
              <a:rPr lang="en-US" sz="3200" b="1" baseline="30000" dirty="0" smtClean="0">
                <a:latin typeface="Arial" charset="0"/>
              </a:rPr>
              <a:t>1</a:t>
            </a:r>
            <a:r>
              <a:rPr lang="en-US" sz="3200" b="1" dirty="0" smtClean="0">
                <a:latin typeface="Arial" charset="0"/>
              </a:rPr>
              <a:t>, Michelle </a:t>
            </a:r>
            <a:r>
              <a:rPr lang="en-US" sz="3200" b="1" dirty="0">
                <a:latin typeface="Arial" charset="0"/>
              </a:rPr>
              <a:t>Giglio</a:t>
            </a:r>
            <a:r>
              <a:rPr lang="en-US" sz="3200" b="1" baseline="30000" dirty="0">
                <a:latin typeface="Arial" charset="0"/>
              </a:rPr>
              <a:t>1</a:t>
            </a:r>
            <a:r>
              <a:rPr lang="en-US" sz="3200" b="1" dirty="0" smtClean="0">
                <a:latin typeface="Arial" charset="0"/>
              </a:rPr>
              <a:t>, Joshua Orvis</a:t>
            </a:r>
            <a:r>
              <a:rPr lang="en-US" sz="3200" b="1" baseline="30000" dirty="0" smtClean="0">
                <a:latin typeface="Arial" charset="0"/>
              </a:rPr>
              <a:t>1</a:t>
            </a:r>
            <a:r>
              <a:rPr lang="en-US" sz="3200" b="1" dirty="0" smtClean="0">
                <a:latin typeface="Arial" charset="0"/>
              </a:rPr>
              <a:t>, Ken Chu</a:t>
            </a:r>
            <a:r>
              <a:rPr lang="en-US" sz="3200" b="1" baseline="30000" dirty="0" smtClean="0">
                <a:latin typeface="Arial" charset="0"/>
              </a:rPr>
              <a:t>2</a:t>
            </a:r>
            <a:r>
              <a:rPr lang="en-US" sz="3200" b="1" dirty="0" smtClean="0">
                <a:latin typeface="Arial" charset="0"/>
              </a:rPr>
              <a:t>, Konstantinos Liolios</a:t>
            </a:r>
            <a:r>
              <a:rPr lang="en-US" sz="3200" b="1" baseline="30000" dirty="0" smtClean="0">
                <a:latin typeface="Arial" charset="0"/>
              </a:rPr>
              <a:t>3</a:t>
            </a:r>
            <a:r>
              <a:rPr lang="en-US" sz="3200" b="1" dirty="0" smtClean="0">
                <a:latin typeface="Arial" charset="0"/>
              </a:rPr>
              <a:t>, </a:t>
            </a:r>
            <a:r>
              <a:rPr lang="en-US" sz="3200" b="1" dirty="0" smtClean="0">
                <a:latin typeface="Arial" charset="0"/>
              </a:rPr>
              <a:t>Amy Chen</a:t>
            </a:r>
            <a:r>
              <a:rPr lang="en-US" sz="3200" b="1" baseline="30000" dirty="0" smtClean="0">
                <a:latin typeface="Arial" charset="0"/>
              </a:rPr>
              <a:t>2</a:t>
            </a:r>
            <a:r>
              <a:rPr lang="en-US" sz="3200" b="1" dirty="0" smtClean="0">
                <a:latin typeface="Arial" charset="0"/>
              </a:rPr>
              <a:t>, </a:t>
            </a:r>
            <a:r>
              <a:rPr lang="en-US" sz="3200" b="1" dirty="0" smtClean="0">
                <a:latin typeface="Arial" charset="0"/>
              </a:rPr>
              <a:t>Victor </a:t>
            </a:r>
            <a:r>
              <a:rPr lang="en-US" sz="3200" b="1" dirty="0" smtClean="0">
                <a:latin typeface="Arial" charset="0"/>
              </a:rPr>
              <a:t>Felix</a:t>
            </a:r>
            <a:r>
              <a:rPr lang="en-US" sz="3200" b="1" baseline="30000" dirty="0" smtClean="0">
                <a:latin typeface="Arial" charset="0"/>
              </a:rPr>
              <a:t>1</a:t>
            </a:r>
            <a:r>
              <a:rPr lang="en-US" sz="3200" b="1" dirty="0" smtClean="0">
                <a:latin typeface="Arial" charset="0"/>
              </a:rPr>
              <a:t>, Nikos </a:t>
            </a:r>
            <a:r>
              <a:rPr lang="en-US" sz="3200" b="1" dirty="0">
                <a:latin typeface="Arial" charset="0"/>
              </a:rPr>
              <a:t>Kyrpides</a:t>
            </a:r>
            <a:r>
              <a:rPr lang="en-US" sz="3200" b="1" baseline="30000" dirty="0">
                <a:latin typeface="Arial" charset="0"/>
              </a:rPr>
              <a:t>3</a:t>
            </a:r>
            <a:r>
              <a:rPr lang="en-US" sz="3200" b="1" dirty="0">
                <a:latin typeface="Arial" charset="0"/>
              </a:rPr>
              <a:t>, </a:t>
            </a:r>
            <a:r>
              <a:rPr lang="en-US" sz="3200" b="1" dirty="0" smtClean="0">
                <a:latin typeface="Arial" charset="0"/>
              </a:rPr>
              <a:t>   Victor </a:t>
            </a:r>
            <a:r>
              <a:rPr lang="en-US" sz="3200" b="1" dirty="0">
                <a:latin typeface="Arial" charset="0"/>
              </a:rPr>
              <a:t>Markowitz</a:t>
            </a:r>
            <a:r>
              <a:rPr lang="en-US" sz="3200" b="1" baseline="30000" dirty="0">
                <a:latin typeface="Arial" charset="0"/>
              </a:rPr>
              <a:t>2</a:t>
            </a:r>
            <a:r>
              <a:rPr lang="en-US" sz="3200" b="1" dirty="0">
                <a:latin typeface="Arial" charset="0"/>
              </a:rPr>
              <a:t>, </a:t>
            </a:r>
            <a:r>
              <a:rPr lang="en-US" sz="3200" b="1" dirty="0" smtClean="0">
                <a:latin typeface="Arial" charset="0"/>
              </a:rPr>
              <a:t>Anup Mahurkar</a:t>
            </a:r>
            <a:r>
              <a:rPr lang="en-US" sz="3200" b="1" baseline="30000" dirty="0" smtClean="0">
                <a:latin typeface="Arial" charset="0"/>
              </a:rPr>
              <a:t>1</a:t>
            </a:r>
            <a:r>
              <a:rPr lang="en-US" sz="3200" b="1" dirty="0" smtClean="0">
                <a:latin typeface="Arial" charset="0"/>
              </a:rPr>
              <a:t>, Jennifer </a:t>
            </a:r>
            <a:r>
              <a:rPr lang="en-US" sz="3200" b="1" dirty="0" smtClean="0">
                <a:latin typeface="Arial" charset="0"/>
              </a:rPr>
              <a:t>Wortman</a:t>
            </a:r>
            <a:r>
              <a:rPr lang="en-US" sz="3200" b="1" baseline="30000" dirty="0" smtClean="0">
                <a:latin typeface="Arial" charset="0"/>
              </a:rPr>
              <a:t>1</a:t>
            </a:r>
            <a:r>
              <a:rPr lang="en-US" sz="3200" b="1" dirty="0" smtClean="0">
                <a:latin typeface="Arial" charset="0"/>
              </a:rPr>
              <a:t>, Owen </a:t>
            </a:r>
            <a:r>
              <a:rPr lang="en-US" sz="3200" b="1" dirty="0">
                <a:latin typeface="Arial" charset="0"/>
              </a:rPr>
              <a:t>White</a:t>
            </a:r>
            <a:r>
              <a:rPr lang="en-US" sz="3200" b="1" baseline="30000" dirty="0">
                <a:latin typeface="Arial" charset="0"/>
              </a:rPr>
              <a:t>1</a:t>
            </a:r>
            <a:endParaRPr lang="en-US" sz="1800" b="1" baseline="30000" dirty="0">
              <a:latin typeface="Arial" charset="0"/>
            </a:endParaRPr>
          </a:p>
          <a:p>
            <a:pPr algn="ctr"/>
            <a:r>
              <a:rPr lang="en-US" sz="2800" b="1" i="1" baseline="30000" dirty="0">
                <a:latin typeface="Arial" charset="0"/>
              </a:rPr>
              <a:t>1</a:t>
            </a:r>
            <a:r>
              <a:rPr lang="en-US" sz="2800" i="1" dirty="0">
                <a:latin typeface="Arial" charset="0"/>
              </a:rPr>
              <a:t>Institute for Genome Sciences, University of Maryland School of Medicine, Baltimore, MD; </a:t>
            </a:r>
            <a:r>
              <a:rPr lang="en-US" sz="2800" b="1" baseline="30000" dirty="0">
                <a:latin typeface="Arial" charset="0"/>
              </a:rPr>
              <a:t>2</a:t>
            </a:r>
            <a:r>
              <a:rPr lang="en-US" sz="2800" i="1" dirty="0">
                <a:latin typeface="Arial" charset="0"/>
              </a:rPr>
              <a:t>Lawrence Berkeley National Laboratory, Berkeley, CA; </a:t>
            </a:r>
            <a:r>
              <a:rPr lang="en-US" sz="2800" b="1" baseline="30000" dirty="0" smtClean="0">
                <a:latin typeface="Arial" charset="0"/>
              </a:rPr>
              <a:t>3</a:t>
            </a:r>
            <a:r>
              <a:rPr lang="en-US" sz="2800" i="1" dirty="0" smtClean="0">
                <a:latin typeface="Arial" charset="0"/>
              </a:rPr>
              <a:t>Joint </a:t>
            </a:r>
            <a:r>
              <a:rPr lang="en-US" sz="2800" i="1" dirty="0">
                <a:latin typeface="Arial" charset="0"/>
              </a:rPr>
              <a:t>Genome Institute, Walnut Creek, </a:t>
            </a:r>
            <a:r>
              <a:rPr lang="en-US" sz="2800" i="1" dirty="0" smtClean="0">
                <a:latin typeface="Arial" charset="0"/>
              </a:rPr>
              <a:t>CA</a:t>
            </a:r>
            <a:endParaRPr lang="en-US" sz="2800" i="1" dirty="0">
              <a:latin typeface="Arial" charset="0"/>
            </a:endParaRPr>
          </a:p>
        </p:txBody>
      </p:sp>
      <p:sp>
        <p:nvSpPr>
          <p:cNvPr id="5126" name="Text Box 7"/>
          <p:cNvSpPr txBox="1">
            <a:spLocks noChangeArrowheads="1"/>
          </p:cNvSpPr>
          <p:nvPr/>
        </p:nvSpPr>
        <p:spPr bwMode="auto">
          <a:xfrm>
            <a:off x="322767" y="7135814"/>
            <a:ext cx="13874495" cy="594360"/>
          </a:xfrm>
          <a:prstGeom prst="rect">
            <a:avLst/>
          </a:prstGeom>
          <a:solidFill>
            <a:schemeClr val="accent2"/>
          </a:solidFill>
          <a:ln w="9525">
            <a:noFill/>
            <a:miter lim="800000"/>
            <a:headEnd/>
            <a:tailEnd/>
          </a:ln>
        </p:spPr>
        <p:txBody>
          <a:bodyPr wrap="square" lIns="91267" tIns="45624" rIns="91267" bIns="45624">
            <a:spAutoFit/>
          </a:bodyPr>
          <a:lstStyle/>
          <a:p>
            <a:pPr algn="ctr" eaLnBrk="0" hangingPunct="0">
              <a:spcBef>
                <a:spcPct val="50000"/>
              </a:spcBef>
            </a:pPr>
            <a:r>
              <a:rPr lang="en-US" sz="3200" b="1" dirty="0" smtClean="0">
                <a:solidFill>
                  <a:srgbClr val="F8F8F8"/>
                </a:solidFill>
                <a:latin typeface="+mn-lt"/>
              </a:rPr>
              <a:t>Introduction</a:t>
            </a:r>
            <a:endParaRPr lang="en-US" sz="3200" b="1" dirty="0">
              <a:solidFill>
                <a:srgbClr val="F8F8F8"/>
              </a:solidFill>
              <a:latin typeface="+mn-lt"/>
            </a:endParaRPr>
          </a:p>
        </p:txBody>
      </p:sp>
      <p:sp>
        <p:nvSpPr>
          <p:cNvPr id="5128" name="Text Box 405"/>
          <p:cNvSpPr txBox="1">
            <a:spLocks noChangeArrowheads="1"/>
          </p:cNvSpPr>
          <p:nvPr/>
        </p:nvSpPr>
        <p:spPr bwMode="auto">
          <a:xfrm>
            <a:off x="322768" y="15455955"/>
            <a:ext cx="13871448" cy="594360"/>
          </a:xfrm>
          <a:prstGeom prst="rect">
            <a:avLst/>
          </a:prstGeom>
          <a:solidFill>
            <a:schemeClr val="accent2"/>
          </a:solidFill>
          <a:ln w="9525">
            <a:noFill/>
            <a:miter lim="800000"/>
            <a:headEnd/>
            <a:tailEnd/>
          </a:ln>
        </p:spPr>
        <p:txBody>
          <a:bodyPr wrap="square" lIns="91267" tIns="45624" rIns="91267" bIns="45624">
            <a:spAutoFit/>
          </a:bodyPr>
          <a:lstStyle/>
          <a:p>
            <a:pPr algn="ctr" eaLnBrk="0" hangingPunct="0">
              <a:spcBef>
                <a:spcPct val="50000"/>
              </a:spcBef>
            </a:pPr>
            <a:r>
              <a:rPr lang="en-US" sz="3200" b="1" dirty="0" smtClean="0">
                <a:solidFill>
                  <a:srgbClr val="F8F8F8"/>
                </a:solidFill>
                <a:latin typeface="+mn-lt"/>
              </a:rPr>
              <a:t>A Data-centric Home Page</a:t>
            </a:r>
            <a:endParaRPr lang="en-US" sz="3200" b="1" dirty="0">
              <a:solidFill>
                <a:srgbClr val="F8F8F8"/>
              </a:solidFill>
              <a:latin typeface="+mn-lt"/>
            </a:endParaRPr>
          </a:p>
        </p:txBody>
      </p:sp>
      <p:sp>
        <p:nvSpPr>
          <p:cNvPr id="5129" name="Text Box 481"/>
          <p:cNvSpPr txBox="1">
            <a:spLocks noChangeArrowheads="1"/>
          </p:cNvSpPr>
          <p:nvPr/>
        </p:nvSpPr>
        <p:spPr bwMode="auto">
          <a:xfrm>
            <a:off x="31700788" y="6218238"/>
            <a:ext cx="9566275" cy="1384300"/>
          </a:xfrm>
          <a:prstGeom prst="rect">
            <a:avLst/>
          </a:prstGeom>
          <a:noFill/>
          <a:ln w="9525">
            <a:noFill/>
            <a:miter lim="800000"/>
            <a:headEnd/>
            <a:tailEnd/>
          </a:ln>
        </p:spPr>
        <p:txBody>
          <a:bodyPr lIns="457200" tIns="457200" rIns="457200" bIns="457200">
            <a:spAutoFit/>
          </a:bodyPr>
          <a:lstStyle/>
          <a:p>
            <a:pPr defTabSz="4389438"/>
            <a:endParaRPr lang="en-US" sz="3000"/>
          </a:p>
        </p:txBody>
      </p:sp>
      <p:sp>
        <p:nvSpPr>
          <p:cNvPr id="5134" name="Text Box 7"/>
          <p:cNvSpPr txBox="1">
            <a:spLocks noChangeArrowheads="1"/>
          </p:cNvSpPr>
          <p:nvPr/>
        </p:nvSpPr>
        <p:spPr bwMode="auto">
          <a:xfrm>
            <a:off x="26902609" y="15361396"/>
            <a:ext cx="14877288" cy="594360"/>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dirty="0" smtClean="0">
                <a:solidFill>
                  <a:srgbClr val="F8F8F8"/>
                </a:solidFill>
                <a:latin typeface="+mn-lt"/>
              </a:rPr>
              <a:t>Data Analysis</a:t>
            </a:r>
            <a:endParaRPr lang="en-US" sz="3200" b="1" dirty="0">
              <a:solidFill>
                <a:srgbClr val="F8F8F8"/>
              </a:solidFill>
              <a:latin typeface="+mn-lt"/>
            </a:endParaRPr>
          </a:p>
        </p:txBody>
      </p:sp>
      <p:sp>
        <p:nvSpPr>
          <p:cNvPr id="5146" name="TextBox 53"/>
          <p:cNvSpPr txBox="1">
            <a:spLocks noChangeArrowheads="1"/>
          </p:cNvSpPr>
          <p:nvPr/>
        </p:nvSpPr>
        <p:spPr bwMode="auto">
          <a:xfrm>
            <a:off x="34458434" y="31946657"/>
            <a:ext cx="5919535" cy="538609"/>
          </a:xfrm>
          <a:prstGeom prst="rect">
            <a:avLst/>
          </a:prstGeom>
          <a:noFill/>
          <a:ln w="9525">
            <a:noFill/>
            <a:miter lim="800000"/>
            <a:headEnd/>
            <a:tailEnd/>
          </a:ln>
        </p:spPr>
        <p:txBody>
          <a:bodyPr wrap="square">
            <a:spAutoFit/>
          </a:bodyPr>
          <a:lstStyle/>
          <a:p>
            <a:r>
              <a:rPr lang="en-US" b="1" dirty="0">
                <a:latin typeface="+mn-lt"/>
              </a:rPr>
              <a:t>Funded by NIH Common Fund</a:t>
            </a:r>
          </a:p>
        </p:txBody>
      </p:sp>
      <p:sp>
        <p:nvSpPr>
          <p:cNvPr id="5150" name="Text Box 405"/>
          <p:cNvSpPr txBox="1">
            <a:spLocks noChangeArrowheads="1"/>
          </p:cNvSpPr>
          <p:nvPr/>
        </p:nvSpPr>
        <p:spPr bwMode="auto">
          <a:xfrm>
            <a:off x="14387621" y="4544216"/>
            <a:ext cx="12322483" cy="594360"/>
          </a:xfrm>
          <a:prstGeom prst="rect">
            <a:avLst/>
          </a:prstGeom>
          <a:solidFill>
            <a:schemeClr val="accent2"/>
          </a:solidFill>
          <a:ln w="9525">
            <a:noFill/>
            <a:miter lim="800000"/>
            <a:headEnd/>
            <a:tailEnd/>
          </a:ln>
        </p:spPr>
        <p:txBody>
          <a:bodyPr wrap="square" lIns="91267" tIns="45624" rIns="91267" bIns="45624">
            <a:spAutoFit/>
          </a:bodyPr>
          <a:lstStyle/>
          <a:p>
            <a:pPr algn="ctr" eaLnBrk="0" hangingPunct="0">
              <a:spcBef>
                <a:spcPct val="50000"/>
              </a:spcBef>
            </a:pPr>
            <a:r>
              <a:rPr lang="en-US" sz="3200" b="1" dirty="0" smtClean="0">
                <a:solidFill>
                  <a:srgbClr val="F8F8F8"/>
                </a:solidFill>
                <a:latin typeface="+mn-lt"/>
              </a:rPr>
              <a:t>Data Organization &amp; Display</a:t>
            </a:r>
            <a:endParaRPr lang="en-US" sz="3200" b="1" dirty="0">
              <a:solidFill>
                <a:srgbClr val="F8F8F8"/>
              </a:solidFill>
              <a:latin typeface="+mn-lt"/>
            </a:endParaRPr>
          </a:p>
        </p:txBody>
      </p:sp>
      <p:sp>
        <p:nvSpPr>
          <p:cNvPr id="5224" name="Text Box 405"/>
          <p:cNvSpPr txBox="1">
            <a:spLocks noChangeArrowheads="1"/>
          </p:cNvSpPr>
          <p:nvPr/>
        </p:nvSpPr>
        <p:spPr bwMode="auto">
          <a:xfrm>
            <a:off x="26902609" y="4544216"/>
            <a:ext cx="14879505" cy="594360"/>
          </a:xfrm>
          <a:prstGeom prst="rect">
            <a:avLst/>
          </a:prstGeom>
          <a:solidFill>
            <a:schemeClr val="accent2"/>
          </a:solidFill>
          <a:ln w="9525">
            <a:noFill/>
            <a:miter lim="800000"/>
            <a:headEnd/>
            <a:tailEnd/>
          </a:ln>
        </p:spPr>
        <p:txBody>
          <a:bodyPr wrap="square" lIns="91267" tIns="45624" rIns="91267" bIns="45624">
            <a:spAutoFit/>
          </a:bodyPr>
          <a:lstStyle/>
          <a:p>
            <a:pPr algn="ctr" eaLnBrk="0" hangingPunct="0">
              <a:spcBef>
                <a:spcPct val="50000"/>
              </a:spcBef>
            </a:pPr>
            <a:r>
              <a:rPr lang="en-US" sz="3200" b="1" dirty="0" smtClean="0">
                <a:solidFill>
                  <a:srgbClr val="F8F8F8"/>
                </a:solidFill>
                <a:latin typeface="+mn-lt"/>
              </a:rPr>
              <a:t>Tools Organization &amp; Display</a:t>
            </a:r>
            <a:endParaRPr lang="en-US" sz="3200" b="1" dirty="0">
              <a:solidFill>
                <a:srgbClr val="F8F8F8"/>
              </a:solidFill>
              <a:latin typeface="+mn-lt"/>
            </a:endParaRPr>
          </a:p>
        </p:txBody>
      </p:sp>
      <p:pic>
        <p:nvPicPr>
          <p:cNvPr id="72" name="Picture 69"/>
          <p:cNvPicPr>
            <a:picLocks noChangeAspect="1" noChangeArrowheads="1"/>
          </p:cNvPicPr>
          <p:nvPr/>
        </p:nvPicPr>
        <p:blipFill>
          <a:blip r:embed="rId7" cstate="print"/>
          <a:srcRect/>
          <a:stretch>
            <a:fillRect/>
          </a:stretch>
        </p:blipFill>
        <p:spPr bwMode="auto">
          <a:xfrm>
            <a:off x="40010764" y="31258042"/>
            <a:ext cx="1660357" cy="1660357"/>
          </a:xfrm>
          <a:prstGeom prst="rect">
            <a:avLst/>
          </a:prstGeom>
          <a:noFill/>
          <a:ln w="6350">
            <a:solidFill>
              <a:schemeClr val="tx1"/>
            </a:solidFill>
            <a:miter lim="800000"/>
            <a:headEnd/>
            <a:tailEnd/>
          </a:ln>
          <a:effectLst>
            <a:outerShdw blurRad="50800" dist="38100" dir="13500000" algn="br" rotWithShape="0">
              <a:prstClr val="black">
                <a:alpha val="40000"/>
              </a:prstClr>
            </a:outerShdw>
          </a:effectLst>
        </p:spPr>
      </p:pic>
      <p:sp>
        <p:nvSpPr>
          <p:cNvPr id="5226" name="Text Box 405"/>
          <p:cNvSpPr txBox="1">
            <a:spLocks noChangeArrowheads="1"/>
          </p:cNvSpPr>
          <p:nvPr/>
        </p:nvSpPr>
        <p:spPr bwMode="auto">
          <a:xfrm>
            <a:off x="14991116" y="25797942"/>
            <a:ext cx="26654760" cy="594360"/>
          </a:xfrm>
          <a:prstGeom prst="rect">
            <a:avLst/>
          </a:prstGeom>
          <a:solidFill>
            <a:schemeClr val="accent2"/>
          </a:solidFill>
          <a:ln w="9525">
            <a:noFill/>
            <a:miter lim="800000"/>
            <a:headEnd/>
            <a:tailEnd/>
          </a:ln>
        </p:spPr>
        <p:txBody>
          <a:bodyPr wrap="square" lIns="91267" tIns="45624" rIns="91267" bIns="45624">
            <a:spAutoFit/>
          </a:bodyPr>
          <a:lstStyle/>
          <a:p>
            <a:pPr algn="ctr" eaLnBrk="0" hangingPunct="0">
              <a:spcBef>
                <a:spcPct val="50000"/>
              </a:spcBef>
            </a:pPr>
            <a:r>
              <a:rPr lang="en-US" sz="3200" b="1" dirty="0" smtClean="0">
                <a:solidFill>
                  <a:srgbClr val="F8F8F8"/>
                </a:solidFill>
                <a:latin typeface="+mn-lt"/>
              </a:rPr>
              <a:t>Site Usage</a:t>
            </a:r>
            <a:endParaRPr lang="en-US" sz="3200" b="1" dirty="0">
              <a:solidFill>
                <a:srgbClr val="F8F8F8"/>
              </a:solidFill>
              <a:latin typeface="+mn-lt"/>
            </a:endParaRPr>
          </a:p>
        </p:txBody>
      </p:sp>
      <p:sp>
        <p:nvSpPr>
          <p:cNvPr id="99" name="TextBox 98"/>
          <p:cNvSpPr txBox="1"/>
          <p:nvPr/>
        </p:nvSpPr>
        <p:spPr>
          <a:xfrm>
            <a:off x="979434" y="16237650"/>
            <a:ext cx="5770178" cy="3370153"/>
          </a:xfrm>
          <a:prstGeom prst="rect">
            <a:avLst/>
          </a:prstGeom>
          <a:noFill/>
          <a:ln>
            <a:solidFill>
              <a:schemeClr val="accent2"/>
            </a:solidFill>
          </a:ln>
        </p:spPr>
        <p:txBody>
          <a:bodyPr wrap="square" rtlCol="0">
            <a:spAutoFit/>
          </a:bodyPr>
          <a:lstStyle/>
          <a:p>
            <a:r>
              <a:rPr lang="en-US" sz="2800" dirty="0" smtClean="0"/>
              <a:t>Browse summarized data for projects and/or data types of interest, e.g.</a:t>
            </a:r>
          </a:p>
          <a:p>
            <a:r>
              <a:rPr lang="en-US" dirty="0" smtClean="0"/>
              <a:t> 	</a:t>
            </a:r>
            <a:r>
              <a:rPr lang="en-US" sz="1800" dirty="0" smtClean="0"/>
              <a:t>+ All DACC HMP Data</a:t>
            </a:r>
          </a:p>
          <a:p>
            <a:pPr lvl="1"/>
            <a:r>
              <a:rPr lang="en-US" sz="1800" dirty="0" smtClean="0"/>
              <a:t> 	     + Reference Genomes</a:t>
            </a:r>
          </a:p>
          <a:p>
            <a:pPr lvl="1"/>
            <a:r>
              <a:rPr lang="en-US" sz="1800" dirty="0" smtClean="0"/>
              <a:t> 	     - 16S </a:t>
            </a:r>
            <a:r>
              <a:rPr lang="en-US" sz="1800" dirty="0" err="1" smtClean="0"/>
              <a:t>rRNA</a:t>
            </a:r>
            <a:r>
              <a:rPr lang="en-US" sz="1800" dirty="0" smtClean="0"/>
              <a:t> Sequence</a:t>
            </a:r>
          </a:p>
          <a:p>
            <a:pPr lvl="2"/>
            <a:r>
              <a:rPr lang="en-US" sz="1800" dirty="0" smtClean="0"/>
              <a:t>	- Production Phase I Sequence</a:t>
            </a:r>
          </a:p>
          <a:p>
            <a:pPr lvl="3"/>
            <a:r>
              <a:rPr lang="en-US" sz="1800" dirty="0" smtClean="0"/>
              <a:t> 		+ By Center</a:t>
            </a:r>
          </a:p>
          <a:p>
            <a:pPr lvl="3"/>
            <a:r>
              <a:rPr lang="en-US" sz="1800" dirty="0" smtClean="0"/>
              <a:t>		+ By Body Site</a:t>
            </a:r>
          </a:p>
          <a:p>
            <a:pPr lvl="1"/>
            <a:r>
              <a:rPr lang="en-US" sz="1800" dirty="0" smtClean="0"/>
              <a:t> 	      + </a:t>
            </a:r>
            <a:r>
              <a:rPr lang="en-US" sz="1800" dirty="0" err="1" smtClean="0"/>
              <a:t>Metagenomic</a:t>
            </a:r>
            <a:r>
              <a:rPr lang="en-US" sz="1800" dirty="0" smtClean="0"/>
              <a:t> </a:t>
            </a:r>
            <a:r>
              <a:rPr lang="en-US" sz="1800" dirty="0" err="1" smtClean="0"/>
              <a:t>wgs</a:t>
            </a:r>
            <a:r>
              <a:rPr lang="en-US" sz="1800" dirty="0" smtClean="0"/>
              <a:t> Sequence</a:t>
            </a:r>
          </a:p>
          <a:p>
            <a:pPr lvl="1"/>
            <a:r>
              <a:rPr lang="en-US" sz="1800" dirty="0" smtClean="0"/>
              <a:t>	      + Demonstration Projects</a:t>
            </a:r>
            <a:endParaRPr lang="en-US" sz="2000" dirty="0"/>
          </a:p>
        </p:txBody>
      </p:sp>
      <p:sp>
        <p:nvSpPr>
          <p:cNvPr id="101" name="TextBox 100"/>
          <p:cNvSpPr txBox="1"/>
          <p:nvPr/>
        </p:nvSpPr>
        <p:spPr>
          <a:xfrm>
            <a:off x="7131926" y="17088988"/>
            <a:ext cx="6968358" cy="1877437"/>
          </a:xfrm>
          <a:prstGeom prst="rect">
            <a:avLst/>
          </a:prstGeom>
          <a:noFill/>
          <a:ln>
            <a:solidFill>
              <a:schemeClr val="accent2"/>
            </a:solidFill>
          </a:ln>
        </p:spPr>
        <p:txBody>
          <a:bodyPr wrap="square" rtlCol="0">
            <a:spAutoFit/>
          </a:bodyPr>
          <a:lstStyle/>
          <a:p>
            <a:r>
              <a:rPr lang="en-US" sz="2800" dirty="0" smtClean="0"/>
              <a:t>Query available data to compile a customized dataset of interest, e.g.</a:t>
            </a:r>
          </a:p>
          <a:p>
            <a:r>
              <a:rPr lang="en-US" sz="2800" dirty="0" smtClean="0"/>
              <a:t>“Show all human screened </a:t>
            </a:r>
            <a:r>
              <a:rPr lang="en-US" sz="2800" dirty="0" err="1" smtClean="0"/>
              <a:t>Metagenomic</a:t>
            </a:r>
            <a:r>
              <a:rPr lang="en-US" sz="2800" dirty="0" smtClean="0"/>
              <a:t> </a:t>
            </a:r>
            <a:r>
              <a:rPr lang="en-US" sz="2800" dirty="0" err="1" smtClean="0"/>
              <a:t>wgs</a:t>
            </a:r>
            <a:r>
              <a:rPr lang="en-US" sz="2800" dirty="0" smtClean="0"/>
              <a:t> reads and 16S </a:t>
            </a:r>
            <a:r>
              <a:rPr lang="en-US" sz="2800" dirty="0" err="1" smtClean="0"/>
              <a:t>rRNA</a:t>
            </a:r>
            <a:r>
              <a:rPr lang="en-US" sz="2800" dirty="0" smtClean="0"/>
              <a:t> reads from anterior </a:t>
            </a:r>
            <a:r>
              <a:rPr lang="en-US" sz="2800" dirty="0" err="1" smtClean="0"/>
              <a:t>nares</a:t>
            </a:r>
            <a:r>
              <a:rPr lang="en-US" sz="2800" dirty="0" smtClean="0"/>
              <a:t>”</a:t>
            </a:r>
          </a:p>
        </p:txBody>
      </p:sp>
      <p:sp>
        <p:nvSpPr>
          <p:cNvPr id="102" name="TextBox 101"/>
          <p:cNvSpPr txBox="1"/>
          <p:nvPr/>
        </p:nvSpPr>
        <p:spPr>
          <a:xfrm>
            <a:off x="321223" y="28036201"/>
            <a:ext cx="4079327" cy="538609"/>
          </a:xfrm>
          <a:prstGeom prst="rect">
            <a:avLst/>
          </a:prstGeom>
          <a:noFill/>
          <a:ln>
            <a:solidFill>
              <a:schemeClr val="accent2"/>
            </a:solidFill>
          </a:ln>
        </p:spPr>
        <p:txBody>
          <a:bodyPr wrap="square" rtlCol="0">
            <a:spAutoFit/>
          </a:bodyPr>
          <a:lstStyle/>
          <a:p>
            <a:pPr algn="ctr"/>
            <a:r>
              <a:rPr lang="en-US" dirty="0" smtClean="0"/>
              <a:t>See </a:t>
            </a:r>
            <a:r>
              <a:rPr lang="en-US" sz="2800" dirty="0" smtClean="0"/>
              <a:t>Data</a:t>
            </a:r>
            <a:r>
              <a:rPr lang="en-US" dirty="0" smtClean="0"/>
              <a:t> Analysis Panel</a:t>
            </a:r>
            <a:endParaRPr lang="en-US" dirty="0"/>
          </a:p>
        </p:txBody>
      </p:sp>
      <p:sp>
        <p:nvSpPr>
          <p:cNvPr id="103" name="TextBox 102"/>
          <p:cNvSpPr txBox="1"/>
          <p:nvPr/>
        </p:nvSpPr>
        <p:spPr>
          <a:xfrm>
            <a:off x="1571513" y="29005922"/>
            <a:ext cx="5045405" cy="1877437"/>
          </a:xfrm>
          <a:prstGeom prst="rect">
            <a:avLst/>
          </a:prstGeom>
          <a:noFill/>
          <a:ln>
            <a:solidFill>
              <a:schemeClr val="accent2"/>
            </a:solidFill>
          </a:ln>
        </p:spPr>
        <p:txBody>
          <a:bodyPr wrap="square" rtlCol="0">
            <a:spAutoFit/>
          </a:bodyPr>
          <a:lstStyle/>
          <a:p>
            <a:r>
              <a:rPr lang="en-US" sz="2800" dirty="0" smtClean="0">
                <a:solidFill>
                  <a:schemeClr val="tx2">
                    <a:lumMod val="75000"/>
                  </a:schemeClr>
                </a:solidFill>
              </a:rPr>
              <a:t>For HMP Collaborator Use:</a:t>
            </a:r>
          </a:p>
          <a:p>
            <a:r>
              <a:rPr lang="en-US" sz="2800" dirty="0" smtClean="0">
                <a:solidFill>
                  <a:schemeClr val="tx2">
                    <a:lumMod val="75000"/>
                  </a:schemeClr>
                </a:solidFill>
              </a:rPr>
              <a:t>Access to resources used for  uploading data sets to the DACC, e.g. FTP upload, DACC LBL</a:t>
            </a:r>
          </a:p>
        </p:txBody>
      </p:sp>
      <p:sp>
        <p:nvSpPr>
          <p:cNvPr id="104" name="TextBox 103"/>
          <p:cNvSpPr txBox="1"/>
          <p:nvPr/>
        </p:nvSpPr>
        <p:spPr>
          <a:xfrm>
            <a:off x="8607972" y="28306567"/>
            <a:ext cx="6053959" cy="1431161"/>
          </a:xfrm>
          <a:prstGeom prst="rect">
            <a:avLst/>
          </a:prstGeom>
          <a:noFill/>
          <a:ln>
            <a:solidFill>
              <a:schemeClr val="accent2"/>
            </a:solidFill>
          </a:ln>
        </p:spPr>
        <p:txBody>
          <a:bodyPr wrap="square" rtlCol="0">
            <a:spAutoFit/>
          </a:bodyPr>
          <a:lstStyle/>
          <a:p>
            <a:r>
              <a:rPr lang="en-US" sz="2800" dirty="0" smtClean="0"/>
              <a:t>Datasets acquired above can be downloaded for personal use or integration into workbenches (See Analysis Panel)</a:t>
            </a:r>
            <a:endParaRPr lang="en-US" sz="2800" dirty="0"/>
          </a:p>
        </p:txBody>
      </p:sp>
      <p:sp>
        <p:nvSpPr>
          <p:cNvPr id="105" name="TextBox 104"/>
          <p:cNvSpPr txBox="1"/>
          <p:nvPr/>
        </p:nvSpPr>
        <p:spPr>
          <a:xfrm>
            <a:off x="6810703" y="29942866"/>
            <a:ext cx="7189076" cy="1415772"/>
          </a:xfrm>
          <a:prstGeom prst="rect">
            <a:avLst/>
          </a:prstGeom>
          <a:noFill/>
          <a:ln>
            <a:solidFill>
              <a:schemeClr val="accent2"/>
            </a:solidFill>
          </a:ln>
        </p:spPr>
        <p:txBody>
          <a:bodyPr wrap="square" numCol="2" rtlCol="0">
            <a:spAutoFit/>
          </a:bodyPr>
          <a:lstStyle/>
          <a:p>
            <a:pPr>
              <a:buFont typeface="Arial" pitchFamily="34" charset="0"/>
              <a:buChar char="•"/>
            </a:pPr>
            <a:r>
              <a:rPr lang="en-US" sz="2800" dirty="0" smtClean="0">
                <a:solidFill>
                  <a:schemeClr val="tx1"/>
                </a:solidFill>
              </a:rPr>
              <a:t>Project Statistics</a:t>
            </a:r>
          </a:p>
          <a:p>
            <a:pPr>
              <a:buFont typeface="Arial" pitchFamily="34" charset="0"/>
              <a:buChar char="•"/>
            </a:pPr>
            <a:r>
              <a:rPr lang="en-US" sz="2800" dirty="0" smtClean="0">
                <a:solidFill>
                  <a:schemeClr val="tx1"/>
                </a:solidFill>
              </a:rPr>
              <a:t>Sampling Statistics</a:t>
            </a:r>
          </a:p>
          <a:p>
            <a:pPr>
              <a:buFont typeface="Arial" pitchFamily="34" charset="0"/>
              <a:buChar char="•"/>
            </a:pPr>
            <a:r>
              <a:rPr lang="en-US" sz="2800" dirty="0" smtClean="0">
                <a:solidFill>
                  <a:schemeClr val="tx1"/>
                </a:solidFill>
              </a:rPr>
              <a:t>Sequencing Statistics</a:t>
            </a:r>
          </a:p>
          <a:p>
            <a:pPr>
              <a:buFont typeface="Arial" pitchFamily="34" charset="0"/>
              <a:buChar char="•"/>
            </a:pPr>
            <a:r>
              <a:rPr lang="en-US" sz="2800" dirty="0" smtClean="0">
                <a:solidFill>
                  <a:schemeClr val="tx1"/>
                </a:solidFill>
              </a:rPr>
              <a:t>Data Submission Status</a:t>
            </a:r>
          </a:p>
          <a:p>
            <a:pPr>
              <a:buFont typeface="Arial" pitchFamily="34" charset="0"/>
              <a:buChar char="•"/>
            </a:pPr>
            <a:r>
              <a:rPr lang="en-US" sz="2800" dirty="0" smtClean="0">
                <a:solidFill>
                  <a:schemeClr val="tx1"/>
                </a:solidFill>
              </a:rPr>
              <a:t>Assembly Statistics</a:t>
            </a:r>
          </a:p>
          <a:p>
            <a:pPr>
              <a:buFont typeface="Arial" pitchFamily="34" charset="0"/>
              <a:buChar char="•"/>
            </a:pPr>
            <a:r>
              <a:rPr lang="en-US" sz="2800" dirty="0" smtClean="0">
                <a:solidFill>
                  <a:schemeClr val="tx1"/>
                </a:solidFill>
              </a:rPr>
              <a:t>Annotation Statistics</a:t>
            </a:r>
            <a:endParaRPr lang="en-US" sz="2800" dirty="0" smtClean="0">
              <a:solidFill>
                <a:schemeClr val="tx2">
                  <a:lumMod val="75000"/>
                </a:schemeClr>
              </a:solidFill>
            </a:endParaRPr>
          </a:p>
        </p:txBody>
      </p:sp>
      <p:cxnSp>
        <p:nvCxnSpPr>
          <p:cNvPr id="111" name="Straight Connector 110"/>
          <p:cNvCxnSpPr/>
          <p:nvPr/>
        </p:nvCxnSpPr>
        <p:spPr bwMode="auto">
          <a:xfrm rot="16200000" flipH="1">
            <a:off x="6419853" y="25088852"/>
            <a:ext cx="4438651" cy="2000249"/>
          </a:xfrm>
          <a:prstGeom prst="line">
            <a:avLst/>
          </a:prstGeom>
          <a:noFill/>
          <a:ln w="9525" cap="rnd" cmpd="sng" algn="ctr">
            <a:solidFill>
              <a:schemeClr val="tx1"/>
            </a:solidFill>
            <a:prstDash val="solid"/>
            <a:round/>
            <a:headEnd type="oval" w="lg" len="lg"/>
            <a:tailEnd type="none" w="med" len="med"/>
          </a:ln>
          <a:effectLst/>
        </p:spPr>
      </p:cxnSp>
      <p:cxnSp>
        <p:nvCxnSpPr>
          <p:cNvPr id="119" name="Straight Connector 118"/>
          <p:cNvCxnSpPr/>
          <p:nvPr/>
        </p:nvCxnSpPr>
        <p:spPr bwMode="auto">
          <a:xfrm rot="16200000" flipH="1">
            <a:off x="4917908" y="27467092"/>
            <a:ext cx="4921918" cy="13034"/>
          </a:xfrm>
          <a:prstGeom prst="line">
            <a:avLst/>
          </a:prstGeom>
          <a:noFill/>
          <a:ln w="9525" cap="rnd" cmpd="sng" algn="ctr">
            <a:solidFill>
              <a:schemeClr val="tx1"/>
            </a:solidFill>
            <a:prstDash val="solid"/>
            <a:round/>
            <a:headEnd type="oval" w="lg" len="lg"/>
            <a:tailEnd type="none" w="med" len="med"/>
          </a:ln>
          <a:effectLst/>
        </p:spPr>
      </p:cxnSp>
      <p:cxnSp>
        <p:nvCxnSpPr>
          <p:cNvPr id="122" name="Straight Connector 121"/>
          <p:cNvCxnSpPr/>
          <p:nvPr/>
        </p:nvCxnSpPr>
        <p:spPr bwMode="auto">
          <a:xfrm rot="16200000" flipH="1">
            <a:off x="3404440" y="26980316"/>
            <a:ext cx="4006515" cy="33088"/>
          </a:xfrm>
          <a:prstGeom prst="line">
            <a:avLst/>
          </a:prstGeom>
          <a:noFill/>
          <a:ln w="9525" cap="rnd" cmpd="sng" algn="ctr">
            <a:solidFill>
              <a:schemeClr val="tx1"/>
            </a:solidFill>
            <a:prstDash val="solid"/>
            <a:round/>
            <a:headEnd type="oval" w="lg" len="lg"/>
            <a:tailEnd type="none" w="med" len="med"/>
          </a:ln>
          <a:effectLst/>
        </p:spPr>
      </p:cxnSp>
      <p:cxnSp>
        <p:nvCxnSpPr>
          <p:cNvPr id="124" name="Straight Connector 123"/>
          <p:cNvCxnSpPr/>
          <p:nvPr/>
        </p:nvCxnSpPr>
        <p:spPr bwMode="auto">
          <a:xfrm rot="5400000" flipH="1" flipV="1">
            <a:off x="2145682" y="25351866"/>
            <a:ext cx="4182603" cy="1196866"/>
          </a:xfrm>
          <a:prstGeom prst="line">
            <a:avLst/>
          </a:prstGeom>
          <a:noFill/>
          <a:ln w="9525" cap="rnd" cmpd="sng" algn="ctr">
            <a:solidFill>
              <a:schemeClr val="tx1"/>
            </a:solidFill>
            <a:prstDash val="solid"/>
            <a:round/>
            <a:headEnd type="none" w="lg" len="lg"/>
            <a:tailEnd type="oval" w="lg" len="lg"/>
          </a:ln>
          <a:effectLst/>
        </p:spPr>
      </p:cxnSp>
      <p:cxnSp>
        <p:nvCxnSpPr>
          <p:cNvPr id="126" name="Straight Connector 125"/>
          <p:cNvCxnSpPr>
            <a:stCxn id="99" idx="2"/>
          </p:cNvCxnSpPr>
          <p:nvPr/>
        </p:nvCxnSpPr>
        <p:spPr bwMode="auto">
          <a:xfrm rot="16200000" flipH="1">
            <a:off x="3220813" y="20251513"/>
            <a:ext cx="2661650" cy="1374230"/>
          </a:xfrm>
          <a:prstGeom prst="line">
            <a:avLst/>
          </a:prstGeom>
          <a:noFill/>
          <a:ln w="9525" cap="rnd" cmpd="sng" algn="ctr">
            <a:solidFill>
              <a:schemeClr val="tx1"/>
            </a:solidFill>
            <a:prstDash val="solid"/>
            <a:round/>
            <a:headEnd type="none" w="lg" len="lg"/>
            <a:tailEnd type="oval" w="lg" len="lg"/>
          </a:ln>
          <a:effectLst/>
        </p:spPr>
      </p:cxnSp>
      <p:cxnSp>
        <p:nvCxnSpPr>
          <p:cNvPr id="130" name="Straight Connector 129"/>
          <p:cNvCxnSpPr/>
          <p:nvPr/>
        </p:nvCxnSpPr>
        <p:spPr bwMode="auto">
          <a:xfrm rot="5400000">
            <a:off x="6938711" y="19187863"/>
            <a:ext cx="3267580" cy="2819401"/>
          </a:xfrm>
          <a:prstGeom prst="line">
            <a:avLst/>
          </a:prstGeom>
          <a:noFill/>
          <a:ln w="9525" cap="rnd" cmpd="sng" algn="ctr">
            <a:solidFill>
              <a:schemeClr val="tx1"/>
            </a:solidFill>
            <a:prstDash val="solid"/>
            <a:round/>
            <a:headEnd type="none" w="lg" len="lg"/>
            <a:tailEnd type="oval" w="lg" len="lg"/>
          </a:ln>
          <a:effectLst/>
        </p:spPr>
      </p:cxnSp>
      <p:pic>
        <p:nvPicPr>
          <p:cNvPr id="5253" name="Picture 133"/>
          <p:cNvPicPr>
            <a:picLocks noChangeAspect="1" noChangeArrowheads="1"/>
          </p:cNvPicPr>
          <p:nvPr/>
        </p:nvPicPr>
        <p:blipFill>
          <a:blip r:embed="rId8" cstate="print"/>
          <a:srcRect t="10800" b="6000"/>
          <a:stretch>
            <a:fillRect/>
          </a:stretch>
        </p:blipFill>
        <p:spPr bwMode="auto">
          <a:xfrm>
            <a:off x="23068551" y="5449823"/>
            <a:ext cx="7690342" cy="3998978"/>
          </a:xfrm>
          <a:prstGeom prst="rect">
            <a:avLst/>
          </a:prstGeom>
          <a:noFill/>
          <a:ln w="9525" cap="flat" cmpd="sng">
            <a:solidFill>
              <a:schemeClr val="tx1"/>
            </a:solidFill>
            <a:prstDash val="solid"/>
            <a:miter lim="800000"/>
            <a:headEnd/>
            <a:tailEnd/>
          </a:ln>
        </p:spPr>
      </p:pic>
      <p:pic>
        <p:nvPicPr>
          <p:cNvPr id="5254" name="Picture 134"/>
          <p:cNvPicPr>
            <a:picLocks noChangeAspect="1" noChangeArrowheads="1"/>
          </p:cNvPicPr>
          <p:nvPr/>
        </p:nvPicPr>
        <p:blipFill>
          <a:blip r:embed="rId9" cstate="print"/>
          <a:srcRect l="10500" t="10800" r="5250" b="18000"/>
          <a:stretch>
            <a:fillRect/>
          </a:stretch>
        </p:blipFill>
        <p:spPr bwMode="auto">
          <a:xfrm>
            <a:off x="14626364" y="5409637"/>
            <a:ext cx="8184681" cy="4323073"/>
          </a:xfrm>
          <a:prstGeom prst="rect">
            <a:avLst/>
          </a:prstGeom>
          <a:noFill/>
          <a:ln w="9525" cap="flat" cmpd="sng">
            <a:solidFill>
              <a:schemeClr val="tx1"/>
            </a:solidFill>
            <a:prstDash val="solid"/>
            <a:miter lim="800000"/>
            <a:headEnd/>
            <a:tailEnd/>
          </a:ln>
        </p:spPr>
      </p:pic>
      <p:sp>
        <p:nvSpPr>
          <p:cNvPr id="275" name="TextBox 274"/>
          <p:cNvSpPr txBox="1"/>
          <p:nvPr/>
        </p:nvSpPr>
        <p:spPr>
          <a:xfrm>
            <a:off x="26607839" y="22726654"/>
            <a:ext cx="8668753" cy="2677656"/>
          </a:xfrm>
          <a:prstGeom prst="rect">
            <a:avLst/>
          </a:prstGeom>
          <a:noFill/>
          <a:ln>
            <a:solidFill>
              <a:schemeClr val="accent2"/>
            </a:solidFill>
          </a:ln>
        </p:spPr>
        <p:txBody>
          <a:bodyPr wrap="square" rtlCol="0">
            <a:spAutoFit/>
          </a:bodyPr>
          <a:lstStyle/>
          <a:p>
            <a:r>
              <a:rPr lang="en-US" sz="2800" dirty="0" smtClean="0"/>
              <a:t>Taking the customized tool set concept (described above) one step further, the </a:t>
            </a:r>
            <a:r>
              <a:rPr lang="en-US" sz="2800" b="1" dirty="0" smtClean="0"/>
              <a:t>workbench</a:t>
            </a:r>
            <a:r>
              <a:rPr lang="en-US" sz="2800" dirty="0" smtClean="0"/>
              <a:t> will allow users to create their own “pipelines” by stringing together available tools, for use on datasets downloaded from the DACC website or on their own </a:t>
            </a:r>
            <a:r>
              <a:rPr lang="en-US" sz="2800" dirty="0" smtClean="0"/>
              <a:t>data. (While </a:t>
            </a:r>
            <a:r>
              <a:rPr lang="en-US" sz="2800" dirty="0" smtClean="0"/>
              <a:t>we hope to introduce this concept in Phase 2, this is largely a Phase 3 improvement)</a:t>
            </a:r>
            <a:endParaRPr lang="en-US" sz="2800" dirty="0"/>
          </a:p>
        </p:txBody>
      </p:sp>
      <p:sp>
        <p:nvSpPr>
          <p:cNvPr id="276" name="TextBox 275"/>
          <p:cNvSpPr txBox="1"/>
          <p:nvPr/>
        </p:nvSpPr>
        <p:spPr>
          <a:xfrm>
            <a:off x="14606337" y="9838737"/>
            <a:ext cx="3248525" cy="4832092"/>
          </a:xfrm>
          <a:prstGeom prst="rect">
            <a:avLst/>
          </a:prstGeom>
          <a:noFill/>
          <a:ln>
            <a:solidFill>
              <a:schemeClr val="accent2"/>
            </a:solidFill>
          </a:ln>
        </p:spPr>
        <p:txBody>
          <a:bodyPr wrap="square" rtlCol="0">
            <a:spAutoFit/>
          </a:bodyPr>
          <a:lstStyle/>
          <a:p>
            <a:r>
              <a:rPr lang="en-US" sz="2800" dirty="0" smtClean="0"/>
              <a:t>Users will soon see a new look to the </a:t>
            </a:r>
            <a:r>
              <a:rPr lang="en-US" sz="2800" b="1" dirty="0" smtClean="0"/>
              <a:t>Reference Genome Project Catalog</a:t>
            </a:r>
            <a:r>
              <a:rPr lang="en-US" sz="2800" dirty="0" smtClean="0"/>
              <a:t>, with improved </a:t>
            </a:r>
            <a:r>
              <a:rPr lang="en-US" sz="2800" dirty="0" err="1" smtClean="0"/>
              <a:t>searchability</a:t>
            </a:r>
            <a:r>
              <a:rPr lang="en-US" sz="2800" dirty="0" smtClean="0"/>
              <a:t> and graphing. </a:t>
            </a:r>
            <a:r>
              <a:rPr lang="en-US" sz="2800" dirty="0" smtClean="0"/>
              <a:t>Next</a:t>
            </a:r>
            <a:r>
              <a:rPr lang="en-US" sz="2800" dirty="0" smtClean="0"/>
              <a:t>, </a:t>
            </a:r>
            <a:r>
              <a:rPr lang="en-US" sz="2800" dirty="0" smtClean="0"/>
              <a:t>we </a:t>
            </a:r>
            <a:r>
              <a:rPr lang="en-US" sz="2800" dirty="0" smtClean="0"/>
              <a:t>will enable </a:t>
            </a:r>
            <a:r>
              <a:rPr lang="en-US" sz="2800" dirty="0" smtClean="0"/>
              <a:t>users to select strain sets of interest and link directly to the corresponding data set for </a:t>
            </a:r>
            <a:r>
              <a:rPr lang="en-US" sz="2800" b="1" dirty="0" smtClean="0"/>
              <a:t>download</a:t>
            </a:r>
            <a:endParaRPr lang="en-US" sz="2800" b="1" dirty="0"/>
          </a:p>
        </p:txBody>
      </p:sp>
      <p:sp>
        <p:nvSpPr>
          <p:cNvPr id="277" name="TextBox 276"/>
          <p:cNvSpPr txBox="1"/>
          <p:nvPr/>
        </p:nvSpPr>
        <p:spPr>
          <a:xfrm>
            <a:off x="14268451" y="21690075"/>
            <a:ext cx="9201149" cy="1384995"/>
          </a:xfrm>
          <a:prstGeom prst="rect">
            <a:avLst/>
          </a:prstGeom>
          <a:noFill/>
          <a:ln>
            <a:solidFill>
              <a:schemeClr val="accent2"/>
            </a:solidFill>
          </a:ln>
        </p:spPr>
        <p:txBody>
          <a:bodyPr wrap="square" rtlCol="0">
            <a:spAutoFit/>
          </a:bodyPr>
          <a:lstStyle/>
          <a:p>
            <a:r>
              <a:rPr lang="en-US" sz="2800" dirty="0" smtClean="0"/>
              <a:t>We will expand upon the current data </a:t>
            </a:r>
            <a:r>
              <a:rPr lang="en-US" sz="2800" b="1" dirty="0" smtClean="0"/>
              <a:t>browsing</a:t>
            </a:r>
            <a:r>
              <a:rPr lang="en-US" sz="2800" dirty="0" smtClean="0"/>
              <a:t> capabilities by providing comprehensive data organization. New features will include the ability to </a:t>
            </a:r>
            <a:r>
              <a:rPr lang="en-US" sz="2800" b="1" dirty="0" smtClean="0"/>
              <a:t>query</a:t>
            </a:r>
            <a:r>
              <a:rPr lang="en-US" sz="2800" dirty="0" smtClean="0"/>
              <a:t> to create customized data sets for download. </a:t>
            </a:r>
            <a:endParaRPr lang="en-US" sz="2800" dirty="0"/>
          </a:p>
        </p:txBody>
      </p:sp>
      <p:sp>
        <p:nvSpPr>
          <p:cNvPr id="278" name="TextBox 277"/>
          <p:cNvSpPr txBox="1"/>
          <p:nvPr/>
        </p:nvSpPr>
        <p:spPr>
          <a:xfrm>
            <a:off x="37528500" y="7852058"/>
            <a:ext cx="4251397" cy="3539430"/>
          </a:xfrm>
          <a:prstGeom prst="rect">
            <a:avLst/>
          </a:prstGeom>
          <a:noFill/>
          <a:ln>
            <a:solidFill>
              <a:schemeClr val="accent2"/>
            </a:solidFill>
          </a:ln>
        </p:spPr>
        <p:txBody>
          <a:bodyPr wrap="square" rtlCol="0">
            <a:spAutoFit/>
          </a:bodyPr>
          <a:lstStyle/>
          <a:p>
            <a:r>
              <a:rPr lang="en-US" sz="2800" dirty="0" smtClean="0"/>
              <a:t>As new tools, resources &amp; protocols become available as part of the HMP, they will be included here. Future features will include </a:t>
            </a:r>
            <a:r>
              <a:rPr lang="en-US" sz="2800" dirty="0" err="1" smtClean="0"/>
              <a:t>searchability</a:t>
            </a:r>
            <a:r>
              <a:rPr lang="en-US" sz="2800" dirty="0" smtClean="0"/>
              <a:t> &amp; </a:t>
            </a:r>
            <a:r>
              <a:rPr lang="en-US" sz="2800" dirty="0" err="1" smtClean="0"/>
              <a:t>sortability</a:t>
            </a:r>
            <a:r>
              <a:rPr lang="en-US" sz="2800" dirty="0" smtClean="0"/>
              <a:t> to generate </a:t>
            </a:r>
            <a:r>
              <a:rPr lang="en-US" sz="2800" b="1" dirty="0" smtClean="0"/>
              <a:t>customized tool sets </a:t>
            </a:r>
            <a:r>
              <a:rPr lang="en-US" sz="2800" dirty="0" smtClean="0"/>
              <a:t>with documentation</a:t>
            </a:r>
            <a:endParaRPr lang="en-US" sz="2800" dirty="0"/>
          </a:p>
        </p:txBody>
      </p:sp>
      <p:sp>
        <p:nvSpPr>
          <p:cNvPr id="98" name="TextBox 97"/>
          <p:cNvSpPr txBox="1"/>
          <p:nvPr/>
        </p:nvSpPr>
        <p:spPr>
          <a:xfrm>
            <a:off x="11073064" y="26997188"/>
            <a:ext cx="2640466" cy="538609"/>
          </a:xfrm>
          <a:prstGeom prst="rect">
            <a:avLst/>
          </a:prstGeom>
          <a:noFill/>
          <a:ln>
            <a:solidFill>
              <a:schemeClr val="accent2"/>
            </a:solidFill>
          </a:ln>
        </p:spPr>
        <p:txBody>
          <a:bodyPr wrap="none" rtlCol="0">
            <a:spAutoFit/>
          </a:bodyPr>
          <a:lstStyle/>
          <a:p>
            <a:r>
              <a:rPr lang="en-US" sz="2800" dirty="0" smtClean="0"/>
              <a:t>High Priority Links</a:t>
            </a:r>
            <a:endParaRPr lang="en-US" sz="2800" dirty="0"/>
          </a:p>
        </p:txBody>
      </p:sp>
      <p:sp>
        <p:nvSpPr>
          <p:cNvPr id="286" name="TextBox 285"/>
          <p:cNvSpPr txBox="1"/>
          <p:nvPr/>
        </p:nvSpPr>
        <p:spPr>
          <a:xfrm>
            <a:off x="15183852" y="26421351"/>
            <a:ext cx="14269451" cy="5047536"/>
          </a:xfrm>
          <a:prstGeom prst="rect">
            <a:avLst/>
          </a:prstGeom>
          <a:noFill/>
          <a:ln>
            <a:noFill/>
          </a:ln>
        </p:spPr>
        <p:txBody>
          <a:bodyPr wrap="square" rtlCol="0">
            <a:spAutoFit/>
          </a:bodyPr>
          <a:lstStyle/>
          <a:p>
            <a:r>
              <a:rPr lang="en-US" sz="2800" dirty="0" smtClean="0"/>
              <a:t>Phase 2 of our approach to the DACC web redesign emphasizes working with user groups to identify their data needs and how they expect to interact with the site. Please help us by completing our online </a:t>
            </a:r>
            <a:r>
              <a:rPr lang="en-US" sz="2800" b="1" dirty="0" smtClean="0"/>
              <a:t>user experience survey </a:t>
            </a:r>
            <a:r>
              <a:rPr lang="en-US" sz="2800" dirty="0" smtClean="0"/>
              <a:t>available throughout the conference. The survey </a:t>
            </a:r>
            <a:r>
              <a:rPr lang="en-US" sz="2800" dirty="0" smtClean="0"/>
              <a:t>can be found at </a:t>
            </a:r>
            <a:r>
              <a:rPr lang="en-US" sz="2800" dirty="0" smtClean="0">
                <a:solidFill>
                  <a:srgbClr val="002060"/>
                </a:solidFill>
              </a:rPr>
              <a:t>www.surveymonkey.com/s/hmpdacc_phase1</a:t>
            </a:r>
            <a:r>
              <a:rPr lang="en-US" sz="2800" dirty="0" smtClean="0"/>
              <a:t> through Wednesday, September 8.</a:t>
            </a:r>
          </a:p>
          <a:p>
            <a:endParaRPr lang="en-US" sz="900" dirty="0" smtClean="0"/>
          </a:p>
          <a:p>
            <a:r>
              <a:rPr lang="en-US" sz="2800" dirty="0" smtClean="0"/>
              <a:t>In addition, we are looking at various </a:t>
            </a:r>
            <a:r>
              <a:rPr lang="en-US" sz="2800" b="1" dirty="0" smtClean="0"/>
              <a:t>site usage metrics</a:t>
            </a:r>
            <a:r>
              <a:rPr lang="en-US" sz="2800" dirty="0" smtClean="0"/>
              <a:t>, some of which are displayed to the right, to help identify areas of improvement.  By improving UI navigation and site organization, and focusing on user needs &amp; expectations, we hope to decrease our bounce rate (a measure of visit quality)  dramatically over the next year. We recognize that the majority of users currently reach our site from a referring source. However 21% of site visits arrive via search engines. Looking at the most commonly used keywords bringing users to our site is another means of identifying areas of interest to the public, allowing us to address them appropriately. Other metrics reflecting the value of the site, such as the number of inbound links, will also be assessed.</a:t>
            </a:r>
            <a:endParaRPr lang="en-US" sz="2800" dirty="0"/>
          </a:p>
        </p:txBody>
      </p:sp>
      <p:pic>
        <p:nvPicPr>
          <p:cNvPr id="5252" name="Picture 132"/>
          <p:cNvPicPr>
            <a:picLocks noChangeAspect="1" noChangeArrowheads="1"/>
          </p:cNvPicPr>
          <p:nvPr/>
        </p:nvPicPr>
        <p:blipFill>
          <a:blip r:embed="rId10" cstate="print"/>
          <a:srcRect t="10800" r="3000" b="10800"/>
          <a:stretch>
            <a:fillRect/>
          </a:stretch>
        </p:blipFill>
        <p:spPr bwMode="auto">
          <a:xfrm>
            <a:off x="17927044" y="9638928"/>
            <a:ext cx="9383184" cy="4739958"/>
          </a:xfrm>
          <a:prstGeom prst="rect">
            <a:avLst/>
          </a:prstGeom>
          <a:noFill/>
          <a:ln w="9525" cap="flat" cmpd="sng">
            <a:solidFill>
              <a:schemeClr val="tx1"/>
            </a:solidFill>
            <a:prstDash val="solid"/>
            <a:miter lim="800000"/>
            <a:headEnd/>
            <a:tailEnd/>
          </a:ln>
        </p:spPr>
      </p:pic>
      <p:cxnSp>
        <p:nvCxnSpPr>
          <p:cNvPr id="157" name="Straight Connector 156"/>
          <p:cNvCxnSpPr/>
          <p:nvPr/>
        </p:nvCxnSpPr>
        <p:spPr bwMode="auto">
          <a:xfrm rot="10800000" flipV="1">
            <a:off x="17878926" y="11887200"/>
            <a:ext cx="3513226" cy="1082842"/>
          </a:xfrm>
          <a:prstGeom prst="line">
            <a:avLst/>
          </a:prstGeom>
          <a:noFill/>
          <a:ln w="9525" cap="rnd" cmpd="sng" algn="ctr">
            <a:solidFill>
              <a:schemeClr val="tx1"/>
            </a:solidFill>
            <a:prstDash val="solid"/>
            <a:round/>
            <a:headEnd type="oval" w="lg" len="lg"/>
            <a:tailEnd type="none" w="med" len="med"/>
          </a:ln>
          <a:effectLst/>
        </p:spPr>
      </p:cxnSp>
      <p:cxnSp>
        <p:nvCxnSpPr>
          <p:cNvPr id="161" name="Straight Connector 160"/>
          <p:cNvCxnSpPr/>
          <p:nvPr/>
        </p:nvCxnSpPr>
        <p:spPr bwMode="auto">
          <a:xfrm rot="5400000" flipH="1" flipV="1">
            <a:off x="21291825" y="12771913"/>
            <a:ext cx="1033150" cy="0"/>
          </a:xfrm>
          <a:prstGeom prst="line">
            <a:avLst/>
          </a:prstGeom>
          <a:noFill/>
          <a:ln w="9525" cap="rnd" cmpd="sng" algn="ctr">
            <a:solidFill>
              <a:schemeClr val="tx1"/>
            </a:solidFill>
            <a:prstDash val="solid"/>
            <a:round/>
            <a:headEnd type="none" w="lg" len="lg"/>
            <a:tailEnd type="oval" w="lg" len="lg"/>
          </a:ln>
          <a:effectLst/>
        </p:spPr>
      </p:cxnSp>
      <p:pic>
        <p:nvPicPr>
          <p:cNvPr id="206" name="Picture 205" descr="3575_wpm_hires.png"/>
          <p:cNvPicPr>
            <a:picLocks noChangeAspect="1"/>
          </p:cNvPicPr>
          <p:nvPr/>
        </p:nvPicPr>
        <p:blipFill>
          <a:blip r:embed="rId11" cstate="print"/>
          <a:srcRect l="49309" b="30561"/>
          <a:stretch>
            <a:fillRect/>
          </a:stretch>
        </p:blipFill>
        <p:spPr>
          <a:xfrm rot="20722314">
            <a:off x="21019913" y="8556536"/>
            <a:ext cx="1608909" cy="2154321"/>
          </a:xfrm>
          <a:prstGeom prst="rect">
            <a:avLst/>
          </a:prstGeom>
        </p:spPr>
      </p:pic>
      <p:sp>
        <p:nvSpPr>
          <p:cNvPr id="212" name="TextBox 211"/>
          <p:cNvSpPr txBox="1"/>
          <p:nvPr/>
        </p:nvSpPr>
        <p:spPr>
          <a:xfrm>
            <a:off x="31480420" y="5800881"/>
            <a:ext cx="9860085" cy="1384995"/>
          </a:xfrm>
          <a:prstGeom prst="rect">
            <a:avLst/>
          </a:prstGeom>
          <a:noFill/>
          <a:ln>
            <a:solidFill>
              <a:schemeClr val="accent2"/>
            </a:solidFill>
          </a:ln>
        </p:spPr>
        <p:txBody>
          <a:bodyPr wrap="square" rtlCol="0">
            <a:spAutoFit/>
          </a:bodyPr>
          <a:lstStyle/>
          <a:p>
            <a:r>
              <a:rPr lang="en-US" sz="2800" dirty="0" smtClean="0"/>
              <a:t>We currently offer a  </a:t>
            </a:r>
            <a:r>
              <a:rPr lang="en-US" sz="2800" b="1" dirty="0" smtClean="0"/>
              <a:t>BLAST server </a:t>
            </a:r>
            <a:r>
              <a:rPr lang="en-US" sz="2800" dirty="0" smtClean="0"/>
              <a:t>for searching against all or subsets of annotated Reference Genomes. Over time, we will expand this to include additional datasets</a:t>
            </a:r>
            <a:endParaRPr lang="en-US" sz="2800" dirty="0"/>
          </a:p>
        </p:txBody>
      </p:sp>
      <p:pic>
        <p:nvPicPr>
          <p:cNvPr id="2058" name="Picture 10"/>
          <p:cNvPicPr>
            <a:picLocks noChangeAspect="1" noChangeArrowheads="1"/>
          </p:cNvPicPr>
          <p:nvPr/>
        </p:nvPicPr>
        <p:blipFill>
          <a:blip r:embed="rId12" cstate="print"/>
          <a:srcRect l="9000" t="30000" r="6750" b="43200"/>
          <a:stretch>
            <a:fillRect/>
          </a:stretch>
        </p:blipFill>
        <p:spPr bwMode="auto">
          <a:xfrm>
            <a:off x="29604656" y="26565522"/>
            <a:ext cx="11983400" cy="2382457"/>
          </a:xfrm>
          <a:prstGeom prst="rect">
            <a:avLst/>
          </a:prstGeom>
          <a:noFill/>
          <a:ln w="9525">
            <a:solidFill>
              <a:schemeClr val="accent2"/>
            </a:solidFill>
            <a:miter lim="800000"/>
            <a:headEnd/>
            <a:tailEnd/>
          </a:ln>
        </p:spPr>
      </p:pic>
      <p:sp>
        <p:nvSpPr>
          <p:cNvPr id="282" name="TextBox 281"/>
          <p:cNvSpPr txBox="1"/>
          <p:nvPr/>
        </p:nvSpPr>
        <p:spPr>
          <a:xfrm>
            <a:off x="29753099" y="26609844"/>
            <a:ext cx="4464684" cy="369332"/>
          </a:xfrm>
          <a:prstGeom prst="rect">
            <a:avLst/>
          </a:prstGeom>
          <a:noFill/>
        </p:spPr>
        <p:txBody>
          <a:bodyPr wrap="none" rtlCol="0">
            <a:spAutoFit/>
          </a:bodyPr>
          <a:lstStyle/>
          <a:p>
            <a:r>
              <a:rPr lang="en-US" sz="1800" dirty="0" smtClean="0"/>
              <a:t>Number of site visitors by month over the past year</a:t>
            </a:r>
            <a:endParaRPr lang="en-US" sz="1800" dirty="0"/>
          </a:p>
        </p:txBody>
      </p:sp>
      <p:cxnSp>
        <p:nvCxnSpPr>
          <p:cNvPr id="283" name="Straight Connector 282"/>
          <p:cNvCxnSpPr/>
          <p:nvPr/>
        </p:nvCxnSpPr>
        <p:spPr bwMode="auto">
          <a:xfrm rot="10800000" flipV="1">
            <a:off x="29669875" y="6895708"/>
            <a:ext cx="1795883" cy="299175"/>
          </a:xfrm>
          <a:prstGeom prst="line">
            <a:avLst/>
          </a:prstGeom>
          <a:noFill/>
          <a:ln w="9525" cap="rnd" cmpd="sng" algn="ctr">
            <a:solidFill>
              <a:schemeClr val="tx1"/>
            </a:solidFill>
            <a:prstDash val="solid"/>
            <a:round/>
            <a:headEnd type="none" w="lg" len="lg"/>
            <a:tailEnd type="oval" w="lg" len="lg"/>
          </a:ln>
          <a:effectLst/>
        </p:spPr>
      </p:cxnSp>
      <p:sp>
        <p:nvSpPr>
          <p:cNvPr id="293" name="TextBox 292"/>
          <p:cNvSpPr txBox="1"/>
          <p:nvPr/>
        </p:nvSpPr>
        <p:spPr>
          <a:xfrm>
            <a:off x="37528500" y="11887200"/>
            <a:ext cx="4251397" cy="2323713"/>
          </a:xfrm>
          <a:prstGeom prst="rect">
            <a:avLst/>
          </a:prstGeom>
          <a:noFill/>
          <a:ln>
            <a:solidFill>
              <a:schemeClr val="accent2"/>
            </a:solidFill>
          </a:ln>
        </p:spPr>
        <p:txBody>
          <a:bodyPr wrap="square" rtlCol="0">
            <a:spAutoFit/>
          </a:bodyPr>
          <a:lstStyle/>
          <a:p>
            <a:r>
              <a:rPr lang="en-US" dirty="0" smtClean="0"/>
              <a:t>The DACC hosts an </a:t>
            </a:r>
            <a:r>
              <a:rPr lang="en-US" b="1" dirty="0" smtClean="0"/>
              <a:t>SVN repository</a:t>
            </a:r>
            <a:r>
              <a:rPr lang="en-US" dirty="0" smtClean="0"/>
              <a:t> for use by all HMP participants, for convenient maintenance of source code &amp; documentation</a:t>
            </a:r>
            <a:endParaRPr lang="en-US" dirty="0"/>
          </a:p>
        </p:txBody>
      </p:sp>
      <p:sp>
        <p:nvSpPr>
          <p:cNvPr id="287" name="TextBox 286"/>
          <p:cNvSpPr txBox="1"/>
          <p:nvPr/>
        </p:nvSpPr>
        <p:spPr>
          <a:xfrm>
            <a:off x="35908486" y="16161557"/>
            <a:ext cx="5871411" cy="9079409"/>
          </a:xfrm>
          <a:prstGeom prst="rect">
            <a:avLst/>
          </a:prstGeom>
          <a:noFill/>
          <a:ln>
            <a:solidFill>
              <a:schemeClr val="accent2"/>
            </a:solidFill>
          </a:ln>
        </p:spPr>
        <p:txBody>
          <a:bodyPr wrap="square" rtlCol="0">
            <a:spAutoFit/>
          </a:bodyPr>
          <a:lstStyle/>
          <a:p>
            <a:r>
              <a:rPr lang="en-US" sz="2800" dirty="0" smtClean="0"/>
              <a:t>The Analysis page has 3 focus areas:</a:t>
            </a:r>
          </a:p>
          <a:p>
            <a:endParaRPr lang="en-US" sz="1200" dirty="0" smtClean="0"/>
          </a:p>
          <a:p>
            <a:pPr>
              <a:buFont typeface="Arial" pitchFamily="34" charset="0"/>
              <a:buChar char="•"/>
            </a:pPr>
            <a:r>
              <a:rPr lang="en-US" sz="2800" dirty="0" smtClean="0"/>
              <a:t> </a:t>
            </a:r>
            <a:r>
              <a:rPr lang="en-US" sz="2800" b="1" dirty="0" smtClean="0"/>
              <a:t>Analyses</a:t>
            </a:r>
            <a:r>
              <a:rPr lang="en-US" sz="2800" dirty="0" smtClean="0"/>
              <a:t> – download datasets &amp; analysis results coming out of HMP publications, as well as pipelines to reproduce these analyses, where available.</a:t>
            </a:r>
          </a:p>
          <a:p>
            <a:pPr>
              <a:buFont typeface="Arial" pitchFamily="34" charset="0"/>
              <a:buChar char="•"/>
            </a:pPr>
            <a:r>
              <a:rPr lang="en-US" sz="2800" dirty="0" smtClean="0"/>
              <a:t> </a:t>
            </a:r>
            <a:r>
              <a:rPr lang="en-US" sz="2800" b="1" dirty="0" smtClean="0"/>
              <a:t>Case Studies </a:t>
            </a:r>
            <a:r>
              <a:rPr lang="en-US" sz="2800" dirty="0" smtClean="0"/>
              <a:t>- by working with users of genomic &amp; </a:t>
            </a:r>
            <a:r>
              <a:rPr lang="en-US" sz="2800" dirty="0" err="1" smtClean="0"/>
              <a:t>metagenomic</a:t>
            </a:r>
            <a:r>
              <a:rPr lang="en-US" sz="2800" dirty="0" smtClean="0"/>
              <a:t> data, we will identify common needs and assemble pipelines specific to those needs to allow fast access to frequently used tools &amp; analysis sets</a:t>
            </a:r>
          </a:p>
          <a:p>
            <a:pPr>
              <a:buFont typeface="Arial" pitchFamily="34" charset="0"/>
              <a:buChar char="•"/>
            </a:pPr>
            <a:r>
              <a:rPr lang="en-US" sz="2800" dirty="0" smtClean="0"/>
              <a:t> </a:t>
            </a:r>
            <a:r>
              <a:rPr lang="en-US" sz="2800" b="1" dirty="0" smtClean="0"/>
              <a:t>Analysis tracks </a:t>
            </a:r>
            <a:r>
              <a:rPr lang="en-US" sz="2800" dirty="0" smtClean="0"/>
              <a:t>(Phase 3) - structured, interactive guides  with highly detailed documentation will walk users through common analysis pipelines relevant to specific research goals. </a:t>
            </a:r>
          </a:p>
          <a:p>
            <a:endParaRPr lang="en-US" sz="1200" dirty="0" smtClean="0"/>
          </a:p>
          <a:p>
            <a:r>
              <a:rPr lang="en-US" sz="2800" dirty="0" smtClean="0"/>
              <a:t>Integration of HMP data sets, tools, case studies and analysis tracks will result in a smooth, user friendly interface for performing complex analyses.</a:t>
            </a:r>
            <a:endParaRPr lang="en-US" sz="2800" dirty="0"/>
          </a:p>
        </p:txBody>
      </p:sp>
      <p:cxnSp>
        <p:nvCxnSpPr>
          <p:cNvPr id="303" name="Straight Connector 302"/>
          <p:cNvCxnSpPr/>
          <p:nvPr/>
        </p:nvCxnSpPr>
        <p:spPr bwMode="auto">
          <a:xfrm>
            <a:off x="33880926" y="18528632"/>
            <a:ext cx="2005267" cy="850237"/>
          </a:xfrm>
          <a:prstGeom prst="line">
            <a:avLst/>
          </a:prstGeom>
          <a:noFill/>
          <a:ln w="9525" cap="rnd" cmpd="sng" algn="ctr">
            <a:solidFill>
              <a:schemeClr val="tx1"/>
            </a:solidFill>
            <a:prstDash val="solid"/>
            <a:round/>
            <a:headEnd type="oval" w="lg" len="lg"/>
            <a:tailEnd type="none" w="med" len="med"/>
          </a:ln>
          <a:effectLst/>
        </p:spPr>
      </p:cxnSp>
      <p:sp>
        <p:nvSpPr>
          <p:cNvPr id="284" name="TextBox 283"/>
          <p:cNvSpPr txBox="1"/>
          <p:nvPr/>
        </p:nvSpPr>
        <p:spPr>
          <a:xfrm>
            <a:off x="29573599" y="29982696"/>
            <a:ext cx="12488778" cy="1200329"/>
          </a:xfrm>
          <a:prstGeom prst="rect">
            <a:avLst/>
          </a:prstGeom>
          <a:noFill/>
        </p:spPr>
        <p:txBody>
          <a:bodyPr wrap="square" numCol="2" rtlCol="0">
            <a:spAutoFit/>
          </a:bodyPr>
          <a:lstStyle/>
          <a:p>
            <a:r>
              <a:rPr lang="en-US" sz="2400" dirty="0" smtClean="0"/>
              <a:t>Total number  of visits: 26,232</a:t>
            </a:r>
          </a:p>
          <a:p>
            <a:r>
              <a:rPr lang="en-US" sz="2400" dirty="0" smtClean="0"/>
              <a:t>	New visitors: 12,435 </a:t>
            </a:r>
          </a:p>
          <a:p>
            <a:r>
              <a:rPr lang="en-US" sz="2400" dirty="0" smtClean="0"/>
              <a:t>	Non-US Visits: 8.113</a:t>
            </a:r>
          </a:p>
          <a:p>
            <a:r>
              <a:rPr lang="en-US" sz="2400" dirty="0" smtClean="0"/>
              <a:t>Average time spent on site: 00:03:25</a:t>
            </a:r>
          </a:p>
          <a:p>
            <a:r>
              <a:rPr lang="en-US" sz="2400" dirty="0" smtClean="0"/>
              <a:t>Average number of pages viewed per visit: 3.51</a:t>
            </a:r>
          </a:p>
          <a:p>
            <a:r>
              <a:rPr lang="en-US" sz="2400" dirty="0" smtClean="0"/>
              <a:t>Bounce rate: 48.61%</a:t>
            </a:r>
          </a:p>
        </p:txBody>
      </p:sp>
      <p:sp>
        <p:nvSpPr>
          <p:cNvPr id="305" name="TextBox 304"/>
          <p:cNvSpPr txBox="1"/>
          <p:nvPr/>
        </p:nvSpPr>
        <p:spPr>
          <a:xfrm>
            <a:off x="31389661" y="29405179"/>
            <a:ext cx="8856655" cy="523220"/>
          </a:xfrm>
          <a:prstGeom prst="rect">
            <a:avLst/>
          </a:prstGeom>
          <a:noFill/>
        </p:spPr>
        <p:txBody>
          <a:bodyPr wrap="none" rtlCol="0">
            <a:spAutoFit/>
          </a:bodyPr>
          <a:lstStyle/>
          <a:p>
            <a:r>
              <a:rPr lang="en-US" sz="2800" dirty="0" smtClean="0"/>
              <a:t>Google Analytics metrics measured from July 2009 to August 2010</a:t>
            </a:r>
            <a:endParaRPr lang="en-US" sz="2800" dirty="0"/>
          </a:p>
        </p:txBody>
      </p:sp>
      <p:sp>
        <p:nvSpPr>
          <p:cNvPr id="307" name="Rectangle 306"/>
          <p:cNvSpPr/>
          <p:nvPr/>
        </p:nvSpPr>
        <p:spPr bwMode="auto">
          <a:xfrm>
            <a:off x="22378737" y="23726274"/>
            <a:ext cx="914400" cy="914400"/>
          </a:xfrm>
          <a:prstGeom prst="rect">
            <a:avLst/>
          </a:prstGeom>
          <a:noFill/>
          <a:ln w="9525" cap="flat" cmpd="sng" algn="ctr">
            <a:noFill/>
            <a:prstDash val="solid"/>
            <a:round/>
            <a:headEnd type="none" w="med" len="med"/>
            <a:tailEnd type="none" w="med" len="med"/>
          </a:ln>
          <a:effectLst/>
        </p:spPr>
        <p:txBody>
          <a:bodyPr vert="horz" wrap="square" lIns="457200" tIns="457200" rIns="457200" bIns="457200" numCol="1" rtlCol="0" anchor="t" anchorCtr="0" compatLnSpc="1">
            <a:prstTxWarp prst="textNoShape">
              <a:avLst/>
            </a:prstTxWarp>
            <a:spAutoFit/>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Arial Narrow" pitchFamily="34" charset="0"/>
            </a:endParaRPr>
          </a:p>
        </p:txBody>
      </p:sp>
      <p:cxnSp>
        <p:nvCxnSpPr>
          <p:cNvPr id="296" name="Straight Connector 295"/>
          <p:cNvCxnSpPr/>
          <p:nvPr/>
        </p:nvCxnSpPr>
        <p:spPr bwMode="auto">
          <a:xfrm rot="16200000" flipH="1">
            <a:off x="27480127" y="21127452"/>
            <a:ext cx="1852863" cy="1323474"/>
          </a:xfrm>
          <a:prstGeom prst="line">
            <a:avLst/>
          </a:prstGeom>
          <a:noFill/>
          <a:ln w="9525" cap="rnd" cmpd="sng" algn="ctr">
            <a:solidFill>
              <a:schemeClr val="tx1"/>
            </a:solidFill>
            <a:prstDash val="solid"/>
            <a:round/>
            <a:headEnd type="oval" w="lg" len="lg"/>
            <a:tailEnd type="none" w="med" len="med"/>
          </a:ln>
          <a:effectLst/>
        </p:spPr>
      </p:cxnSp>
      <p:pic>
        <p:nvPicPr>
          <p:cNvPr id="316" name="Picture 315" descr="DataPage1OPT.jpg"/>
          <p:cNvPicPr>
            <a:picLocks noChangeAspect="1"/>
          </p:cNvPicPr>
          <p:nvPr/>
        </p:nvPicPr>
        <p:blipFill>
          <a:blip r:embed="rId13" cstate="print"/>
          <a:srcRect l="563" r="4500" b="25313"/>
          <a:stretch>
            <a:fillRect/>
          </a:stretch>
        </p:blipFill>
        <p:spPr>
          <a:xfrm>
            <a:off x="16435675" y="14787819"/>
            <a:ext cx="9788797" cy="6160574"/>
          </a:xfrm>
          <a:prstGeom prst="rect">
            <a:avLst/>
          </a:prstGeom>
          <a:ln>
            <a:solidFill>
              <a:schemeClr val="accent2"/>
            </a:solidFill>
          </a:ln>
        </p:spPr>
      </p:pic>
      <p:pic>
        <p:nvPicPr>
          <p:cNvPr id="5251" name="Picture 131"/>
          <p:cNvPicPr>
            <a:picLocks noChangeAspect="1" noChangeArrowheads="1"/>
          </p:cNvPicPr>
          <p:nvPr/>
        </p:nvPicPr>
        <p:blipFill>
          <a:blip r:embed="rId14" cstate="print"/>
          <a:srcRect l="19875" t="25200" r="20250" b="18000"/>
          <a:stretch>
            <a:fillRect/>
          </a:stretch>
        </p:blipFill>
        <p:spPr bwMode="auto">
          <a:xfrm>
            <a:off x="20083433" y="13213273"/>
            <a:ext cx="3955653" cy="2345314"/>
          </a:xfrm>
          <a:prstGeom prst="rect">
            <a:avLst/>
          </a:prstGeom>
          <a:noFill/>
          <a:ln w="9525" cap="flat" cmpd="sng">
            <a:solidFill>
              <a:schemeClr val="tx1"/>
            </a:solidFill>
            <a:prstDash val="solid"/>
            <a:miter lim="800000"/>
            <a:headEnd/>
            <a:tailEnd/>
          </a:ln>
        </p:spPr>
      </p:pic>
      <p:pic>
        <p:nvPicPr>
          <p:cNvPr id="324" name="Picture 323" descr="Tools&amp;Protocols1OPT.jpg"/>
          <p:cNvPicPr>
            <a:picLocks noChangeAspect="1"/>
          </p:cNvPicPr>
          <p:nvPr/>
        </p:nvPicPr>
        <p:blipFill>
          <a:blip r:embed="rId15" cstate="print"/>
          <a:srcRect l="1688" r="2250" b="26016"/>
          <a:stretch>
            <a:fillRect/>
          </a:stretch>
        </p:blipFill>
        <p:spPr>
          <a:xfrm>
            <a:off x="26447264" y="8436967"/>
            <a:ext cx="10909779" cy="6721901"/>
          </a:xfrm>
          <a:prstGeom prst="rect">
            <a:avLst/>
          </a:prstGeom>
          <a:ln>
            <a:solidFill>
              <a:schemeClr val="accent2"/>
            </a:solidFill>
          </a:ln>
        </p:spPr>
      </p:pic>
      <p:cxnSp>
        <p:nvCxnSpPr>
          <p:cNvPr id="290" name="Straight Connector 289"/>
          <p:cNvCxnSpPr>
            <a:stCxn id="278" idx="1"/>
          </p:cNvCxnSpPr>
          <p:nvPr/>
        </p:nvCxnSpPr>
        <p:spPr bwMode="auto">
          <a:xfrm rot="10800000" flipV="1">
            <a:off x="31965900" y="9621773"/>
            <a:ext cx="5562600" cy="684276"/>
          </a:xfrm>
          <a:prstGeom prst="line">
            <a:avLst/>
          </a:prstGeom>
          <a:noFill/>
          <a:ln w="9525" cap="rnd" cmpd="sng" algn="ctr">
            <a:solidFill>
              <a:schemeClr val="tx1"/>
            </a:solidFill>
            <a:prstDash val="solid"/>
            <a:round/>
            <a:headEnd type="none" w="lg" len="lg"/>
            <a:tailEnd type="oval" w="lg" len="lg"/>
          </a:ln>
          <a:effectLst/>
        </p:spPr>
      </p:cxnSp>
      <p:pic>
        <p:nvPicPr>
          <p:cNvPr id="164" name="Picture 163" descr="3575_wpm_hires.png"/>
          <p:cNvPicPr>
            <a:picLocks noChangeAspect="1"/>
          </p:cNvPicPr>
          <p:nvPr/>
        </p:nvPicPr>
        <p:blipFill>
          <a:blip r:embed="rId11" cstate="print"/>
          <a:stretch>
            <a:fillRect/>
          </a:stretch>
        </p:blipFill>
        <p:spPr>
          <a:xfrm rot="1616858" flipH="1">
            <a:off x="25156481" y="14309710"/>
            <a:ext cx="3173886" cy="3102474"/>
          </a:xfrm>
          <a:prstGeom prst="rect">
            <a:avLst/>
          </a:prstGeom>
        </p:spPr>
      </p:pic>
      <p:sp>
        <p:nvSpPr>
          <p:cNvPr id="338" name="TextBox 337"/>
          <p:cNvSpPr txBox="1"/>
          <p:nvPr/>
        </p:nvSpPr>
        <p:spPr>
          <a:xfrm>
            <a:off x="14020800" y="20383500"/>
            <a:ext cx="2076450" cy="984885"/>
          </a:xfrm>
          <a:prstGeom prst="rect">
            <a:avLst/>
          </a:prstGeom>
          <a:noFill/>
          <a:ln>
            <a:solidFill>
              <a:schemeClr val="accent2"/>
            </a:solidFill>
          </a:ln>
        </p:spPr>
        <p:txBody>
          <a:bodyPr wrap="square" rtlCol="0">
            <a:spAutoFit/>
          </a:bodyPr>
          <a:lstStyle/>
          <a:p>
            <a:r>
              <a:rPr lang="en-US" dirty="0" smtClean="0"/>
              <a:t>NIH Program initiatives</a:t>
            </a:r>
            <a:endParaRPr lang="en-US" dirty="0"/>
          </a:p>
        </p:txBody>
      </p:sp>
      <p:cxnSp>
        <p:nvCxnSpPr>
          <p:cNvPr id="339" name="Straight Connector 338"/>
          <p:cNvCxnSpPr/>
          <p:nvPr/>
        </p:nvCxnSpPr>
        <p:spPr bwMode="auto">
          <a:xfrm rot="5400000" flipH="1" flipV="1">
            <a:off x="13134977" y="21440776"/>
            <a:ext cx="1333501" cy="1200151"/>
          </a:xfrm>
          <a:prstGeom prst="line">
            <a:avLst/>
          </a:prstGeom>
          <a:noFill/>
          <a:ln w="9525" cap="rnd" cmpd="sng" algn="ctr">
            <a:solidFill>
              <a:schemeClr val="tx1"/>
            </a:solidFill>
            <a:prstDash val="solid"/>
            <a:round/>
            <a:headEnd type="oval" w="lg" len="lg"/>
            <a:tailEnd type="none" w="med" len="med"/>
          </a:ln>
          <a:effectLst/>
        </p:spPr>
      </p:cxnSp>
      <p:sp>
        <p:nvSpPr>
          <p:cNvPr id="341" name="TextBox 340"/>
          <p:cNvSpPr txBox="1"/>
          <p:nvPr/>
        </p:nvSpPr>
        <p:spPr>
          <a:xfrm>
            <a:off x="10496550" y="24345900"/>
            <a:ext cx="2724150" cy="2246769"/>
          </a:xfrm>
          <a:prstGeom prst="rect">
            <a:avLst/>
          </a:prstGeom>
          <a:solidFill>
            <a:schemeClr val="accent5"/>
          </a:solidFill>
        </p:spPr>
        <p:txBody>
          <a:bodyPr wrap="square" rtlCol="0">
            <a:spAutoFit/>
          </a:bodyPr>
          <a:lstStyle/>
          <a:p>
            <a:r>
              <a:rPr lang="en-US" sz="2000" dirty="0" smtClean="0"/>
              <a:t>Project Catalog</a:t>
            </a:r>
          </a:p>
          <a:p>
            <a:r>
              <a:rPr lang="en-US" sz="2000" dirty="0" err="1" smtClean="0"/>
              <a:t>img</a:t>
            </a:r>
            <a:r>
              <a:rPr lang="en-US" sz="2000" dirty="0" smtClean="0"/>
              <a:t>/</a:t>
            </a:r>
            <a:r>
              <a:rPr lang="en-US" sz="2000" dirty="0" err="1" smtClean="0"/>
              <a:t>hmp</a:t>
            </a:r>
            <a:endParaRPr lang="en-US" sz="2000" dirty="0" smtClean="0"/>
          </a:p>
          <a:p>
            <a:r>
              <a:rPr lang="en-US" sz="2000" dirty="0" smtClean="0"/>
              <a:t>Tools &amp; Protocols</a:t>
            </a:r>
          </a:p>
          <a:p>
            <a:r>
              <a:rPr lang="en-US" sz="2000" dirty="0" smtClean="0"/>
              <a:t>FTP Data Site</a:t>
            </a:r>
          </a:p>
          <a:p>
            <a:r>
              <a:rPr lang="en-US" sz="2000" dirty="0" smtClean="0"/>
              <a:t>NCBI HMP Home Page</a:t>
            </a:r>
          </a:p>
          <a:p>
            <a:endParaRPr lang="en-US" sz="2000" dirty="0" smtClean="0"/>
          </a:p>
          <a:p>
            <a:endParaRPr lang="en-US" sz="2000" dirty="0" smtClean="0"/>
          </a:p>
        </p:txBody>
      </p:sp>
      <p:cxnSp>
        <p:nvCxnSpPr>
          <p:cNvPr id="109" name="Straight Connector 108"/>
          <p:cNvCxnSpPr>
            <a:endCxn id="98" idx="0"/>
          </p:cNvCxnSpPr>
          <p:nvPr/>
        </p:nvCxnSpPr>
        <p:spPr bwMode="auto">
          <a:xfrm rot="16200000" flipH="1">
            <a:off x="11748054" y="26351945"/>
            <a:ext cx="898688" cy="391797"/>
          </a:xfrm>
          <a:prstGeom prst="line">
            <a:avLst/>
          </a:prstGeom>
          <a:noFill/>
          <a:ln w="9525" cap="rnd" cmpd="sng" algn="ctr">
            <a:solidFill>
              <a:schemeClr val="tx1"/>
            </a:solidFill>
            <a:prstDash val="solid"/>
            <a:round/>
            <a:headEnd type="oval" w="lg" len="lg"/>
            <a:tailEnd type="none" w="med" len="med"/>
          </a:ln>
          <a:effectLst/>
        </p:spPr>
      </p:cxnSp>
      <p:sp>
        <p:nvSpPr>
          <p:cNvPr id="342" name="TextBox 341"/>
          <p:cNvSpPr txBox="1"/>
          <p:nvPr/>
        </p:nvSpPr>
        <p:spPr>
          <a:xfrm>
            <a:off x="15814515" y="23770392"/>
            <a:ext cx="9791700" cy="984885"/>
          </a:xfrm>
          <a:prstGeom prst="rect">
            <a:avLst/>
          </a:prstGeom>
          <a:noFill/>
          <a:ln>
            <a:solidFill>
              <a:schemeClr val="accent2"/>
            </a:solidFill>
          </a:ln>
        </p:spPr>
        <p:txBody>
          <a:bodyPr wrap="square" rtlCol="0">
            <a:spAutoFit/>
          </a:bodyPr>
          <a:lstStyle/>
          <a:p>
            <a:r>
              <a:rPr lang="en-US" dirty="0" smtClean="0"/>
              <a:t>Easy access to the Workbench, Tools &amp; Protocols, and Analyses pages (described elsewhere on this poster) will facilitate </a:t>
            </a:r>
            <a:r>
              <a:rPr lang="en-US" dirty="0" smtClean="0"/>
              <a:t>additional analysis</a:t>
            </a:r>
            <a:r>
              <a:rPr lang="en-US" dirty="0" smtClean="0"/>
              <a:t>.</a:t>
            </a:r>
            <a:endParaRPr lang="en-US" dirty="0"/>
          </a:p>
        </p:txBody>
      </p:sp>
      <p:cxnSp>
        <p:nvCxnSpPr>
          <p:cNvPr id="345" name="Straight Connector 344"/>
          <p:cNvCxnSpPr/>
          <p:nvPr/>
        </p:nvCxnSpPr>
        <p:spPr bwMode="auto">
          <a:xfrm rot="5400000">
            <a:off x="22523118" y="21099378"/>
            <a:ext cx="4672263" cy="725907"/>
          </a:xfrm>
          <a:prstGeom prst="line">
            <a:avLst/>
          </a:prstGeom>
          <a:noFill/>
          <a:ln w="9525" cap="rnd" cmpd="sng" algn="ctr">
            <a:solidFill>
              <a:schemeClr val="tx1"/>
            </a:solidFill>
            <a:prstDash val="solid"/>
            <a:round/>
            <a:headEnd type="oval" w="lg" len="lg"/>
            <a:tailEnd type="none" w="med" len="med"/>
          </a:ln>
          <a:effectLst/>
        </p:spPr>
      </p:cxnSp>
      <p:cxnSp>
        <p:nvCxnSpPr>
          <p:cNvPr id="348" name="Straight Connector 347"/>
          <p:cNvCxnSpPr/>
          <p:nvPr/>
        </p:nvCxnSpPr>
        <p:spPr bwMode="auto">
          <a:xfrm rot="5400000">
            <a:off x="15844087" y="18670503"/>
            <a:ext cx="4636168" cy="1432763"/>
          </a:xfrm>
          <a:prstGeom prst="line">
            <a:avLst/>
          </a:prstGeom>
          <a:noFill/>
          <a:ln w="9525" cap="rnd" cmpd="sng" algn="ctr">
            <a:solidFill>
              <a:schemeClr val="tx1"/>
            </a:solidFill>
            <a:prstDash val="solid"/>
            <a:round/>
            <a:headEnd type="oval" w="lg" len="lg"/>
            <a:tailEnd type="none" w="med" len="med"/>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Custom 1">
      <a:dk1>
        <a:srgbClr val="000000"/>
      </a:dk1>
      <a:lt1>
        <a:srgbClr val="FFFFFF"/>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13954</TotalTime>
  <Words>856</Words>
  <Application>Microsoft Office PowerPoint</Application>
  <PresentationFormat>Custom</PresentationFormat>
  <Paragraphs>76</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Custom Design</vt:lpstr>
      <vt:lpstr>3_Custom Design</vt:lpstr>
      <vt:lpstr>1_Custom Design</vt:lpstr>
      <vt:lpstr>2_Custom Design</vt:lpstr>
      <vt:lpstr>Slide 1</vt:lpstr>
    </vt:vector>
  </TitlesOfParts>
  <Company>www.PosterPresentations.com</Company>
  <LinksUpToDate>false</LinksUpToDate>
  <SharedDoc>false</SharedDoc>
  <HyperlinkBase>http://www.posterpresentations.com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48x36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2007 Canterbury Media Services, Inc</dc:description>
  <cp:lastModifiedBy>Heather Huot Creasy</cp:lastModifiedBy>
  <cp:revision>305</cp:revision>
  <cp:lastPrinted>2009-05-26T13:55:16Z</cp:lastPrinted>
  <dcterms:created xsi:type="dcterms:W3CDTF">2009-06-08T15:46:11Z</dcterms:created>
  <dcterms:modified xsi:type="dcterms:W3CDTF">2010-08-27T17:03:28Z</dcterms:modified>
  <cp:category>Powerpoint poster templates</cp:category>
</cp:coreProperties>
</file>